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4" r:id="rId2"/>
  </p:sldMasterIdLst>
  <p:notesMasterIdLst>
    <p:notesMasterId r:id="rId31"/>
  </p:notesMasterIdLst>
  <p:sldIdLst>
    <p:sldId id="256" r:id="rId3"/>
    <p:sldId id="258" r:id="rId4"/>
    <p:sldId id="557" r:id="rId5"/>
    <p:sldId id="561" r:id="rId6"/>
    <p:sldId id="538" r:id="rId7"/>
    <p:sldId id="548" r:id="rId8"/>
    <p:sldId id="560" r:id="rId9"/>
    <p:sldId id="549" r:id="rId10"/>
    <p:sldId id="302" r:id="rId11"/>
    <p:sldId id="553" r:id="rId12"/>
    <p:sldId id="546" r:id="rId13"/>
    <p:sldId id="550" r:id="rId14"/>
    <p:sldId id="551" r:id="rId15"/>
    <p:sldId id="543" r:id="rId16"/>
    <p:sldId id="545" r:id="rId17"/>
    <p:sldId id="277" r:id="rId18"/>
    <p:sldId id="542" r:id="rId19"/>
    <p:sldId id="541" r:id="rId20"/>
    <p:sldId id="544" r:id="rId21"/>
    <p:sldId id="559" r:id="rId22"/>
    <p:sldId id="558" r:id="rId23"/>
    <p:sldId id="556" r:id="rId24"/>
    <p:sldId id="536" r:id="rId25"/>
    <p:sldId id="402" r:id="rId26"/>
    <p:sldId id="404" r:id="rId27"/>
    <p:sldId id="406" r:id="rId28"/>
    <p:sldId id="440" r:id="rId29"/>
    <p:sldId id="555" r:id="rId30"/>
  </p:sldIdLst>
  <p:sldSz cx="12192000" cy="6858000"/>
  <p:notesSz cx="10234613" cy="146621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2C2B"/>
    <a:srgbClr val="D38A58"/>
    <a:srgbClr val="1B1E58"/>
    <a:srgbClr val="0071C1"/>
    <a:srgbClr val="4663D8"/>
    <a:srgbClr val="F77511"/>
    <a:srgbClr val="5B6C8C"/>
    <a:srgbClr val="E0E0E0"/>
    <a:srgbClr val="BD0926"/>
    <a:srgbClr val="135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7" autoAdjust="0"/>
    <p:restoredTop sz="75527" autoAdjust="0"/>
  </p:normalViewPr>
  <p:slideViewPr>
    <p:cSldViewPr snapToGrid="0">
      <p:cViewPr>
        <p:scale>
          <a:sx n="50" d="100"/>
          <a:sy n="50" d="100"/>
        </p:scale>
        <p:origin x="408" y="90"/>
      </p:cViewPr>
      <p:guideLst/>
    </p:cSldViewPr>
  </p:slideViewPr>
  <p:notesTextViewPr>
    <p:cViewPr>
      <p:scale>
        <a:sx n="1" d="1"/>
        <a:sy n="1" d="1"/>
      </p:scale>
      <p:origin x="0" y="0"/>
    </p:cViewPr>
  </p:notesTextViewPr>
  <p:notesViewPr>
    <p:cSldViewPr snapToGrid="0">
      <p:cViewPr varScale="1">
        <p:scale>
          <a:sx n="124" d="100"/>
          <a:sy n="124" d="100"/>
        </p:scale>
        <p:origin x="2118" y="-6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1128225" y="8143268"/>
            <a:ext cx="9025264" cy="7714370"/>
          </a:xfrm>
          <a:prstGeom prst="rect">
            <a:avLst/>
          </a:prstGeom>
        </p:spPr>
        <p:txBody>
          <a:bodyPr lIns="0" tIns="0" rIns="0" bIns="0"/>
          <a:lstStyle/>
          <a:p>
            <a:r>
              <a:rPr lang="fr-FR" sz="3100" b="0" strike="noStrike" spc="-1">
                <a:latin typeface="Arial"/>
              </a:rPr>
              <a:t>Cliquez pour modifier le format des notes</a:t>
            </a:r>
          </a:p>
        </p:txBody>
      </p:sp>
      <p:sp>
        <p:nvSpPr>
          <p:cNvPr id="115" name="PlaceHolder 2"/>
          <p:cNvSpPr>
            <a:spLocks noGrp="1"/>
          </p:cNvSpPr>
          <p:nvPr>
            <p:ph type="hdr"/>
          </p:nvPr>
        </p:nvSpPr>
        <p:spPr>
          <a:xfrm>
            <a:off x="0" y="0"/>
            <a:ext cx="4895959" cy="856639"/>
          </a:xfrm>
          <a:prstGeom prst="rect">
            <a:avLst/>
          </a:prstGeom>
        </p:spPr>
        <p:txBody>
          <a:bodyPr lIns="0" tIns="0" rIns="0" bIns="0"/>
          <a:lstStyle/>
          <a:p>
            <a:r>
              <a:rPr lang="fr-FR" sz="2100" b="0" strike="noStrike" spc="-1">
                <a:latin typeface="Times New Roman"/>
              </a:rPr>
              <a:t> </a:t>
            </a:r>
          </a:p>
        </p:txBody>
      </p:sp>
      <p:sp>
        <p:nvSpPr>
          <p:cNvPr id="116" name="PlaceHolder 3"/>
          <p:cNvSpPr>
            <a:spLocks noGrp="1"/>
          </p:cNvSpPr>
          <p:nvPr>
            <p:ph type="dt"/>
          </p:nvPr>
        </p:nvSpPr>
        <p:spPr>
          <a:xfrm>
            <a:off x="6385754" y="0"/>
            <a:ext cx="4895959" cy="856639"/>
          </a:xfrm>
          <a:prstGeom prst="rect">
            <a:avLst/>
          </a:prstGeom>
        </p:spPr>
        <p:txBody>
          <a:bodyPr lIns="0" tIns="0" rIns="0" bIns="0"/>
          <a:lstStyle/>
          <a:p>
            <a:pPr algn="r"/>
            <a:r>
              <a:rPr lang="fr-FR" sz="2100" b="0" strike="noStrike" spc="-1">
                <a:latin typeface="Times New Roman"/>
              </a:rPr>
              <a:t> </a:t>
            </a:r>
          </a:p>
        </p:txBody>
      </p:sp>
      <p:sp>
        <p:nvSpPr>
          <p:cNvPr id="117" name="PlaceHolder 4"/>
          <p:cNvSpPr>
            <a:spLocks noGrp="1"/>
          </p:cNvSpPr>
          <p:nvPr>
            <p:ph type="ftr"/>
          </p:nvPr>
        </p:nvSpPr>
        <p:spPr>
          <a:xfrm>
            <a:off x="0" y="16287109"/>
            <a:ext cx="4895959" cy="856639"/>
          </a:xfrm>
          <a:prstGeom prst="rect">
            <a:avLst/>
          </a:prstGeom>
        </p:spPr>
        <p:txBody>
          <a:bodyPr lIns="0" tIns="0" rIns="0" bIns="0" anchor="b"/>
          <a:lstStyle/>
          <a:p>
            <a:r>
              <a:rPr lang="fr-FR" sz="2100" b="0" strike="noStrike" spc="-1">
                <a:latin typeface="Times New Roman"/>
              </a:rPr>
              <a:t> </a:t>
            </a:r>
          </a:p>
        </p:txBody>
      </p:sp>
      <p:sp>
        <p:nvSpPr>
          <p:cNvPr id="118" name="PlaceHolder 5"/>
          <p:cNvSpPr>
            <a:spLocks noGrp="1"/>
          </p:cNvSpPr>
          <p:nvPr>
            <p:ph type="sldNum"/>
          </p:nvPr>
        </p:nvSpPr>
        <p:spPr>
          <a:xfrm>
            <a:off x="6385754" y="16287109"/>
            <a:ext cx="4895959" cy="856639"/>
          </a:xfrm>
          <a:prstGeom prst="rect">
            <a:avLst/>
          </a:prstGeom>
        </p:spPr>
        <p:txBody>
          <a:bodyPr lIns="0" tIns="0" rIns="0" bIns="0" anchor="b"/>
          <a:lstStyle/>
          <a:p>
            <a:pPr algn="r"/>
            <a:fld id="{10753AB4-97C2-413B-A494-B98C712E83EF}" type="slidenum">
              <a:rPr lang="fr-FR" sz="2100" b="0" strike="noStrike" spc="-1">
                <a:latin typeface="Times New Roman"/>
              </a:rPr>
              <a:t>‹N°›</a:t>
            </a:fld>
            <a:endParaRPr lang="fr-FR" sz="21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9138" y="1833563"/>
            <a:ext cx="8796337" cy="494823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Une technologie maîtrisée et des </a:t>
            </a:r>
            <a:r>
              <a:rPr lang="fr-FR" dirty="0" err="1" smtClean="0"/>
              <a:t>co</a:t>
            </a:r>
            <a:r>
              <a:rPr lang="fr-FR" dirty="0" smtClean="0"/>
              <a:t>-bénéfices</a:t>
            </a:r>
            <a:r>
              <a:rPr lang="fr-FR" baseline="0" dirty="0" smtClean="0"/>
              <a:t> mesurés</a:t>
            </a:r>
            <a:endParaRPr lang="fr-FR" dirty="0"/>
          </a:p>
        </p:txBody>
      </p:sp>
      <p:sp>
        <p:nvSpPr>
          <p:cNvPr id="4" name="Espace réservé du numéro de diapositive 3"/>
          <p:cNvSpPr>
            <a:spLocks noGrp="1"/>
          </p:cNvSpPr>
          <p:nvPr>
            <p:ph type="sldNum" idx="10"/>
          </p:nvPr>
        </p:nvSpPr>
        <p:spPr/>
        <p:txBody>
          <a:bodyPr/>
          <a:lstStyle/>
          <a:p>
            <a:pPr algn="r"/>
            <a:fld id="{10753AB4-97C2-413B-A494-B98C712E83EF}" type="slidenum">
              <a:rPr lang="fr-FR" sz="2100" spc="-1">
                <a:latin typeface="Times New Roman"/>
              </a:rPr>
              <a:t>12</a:t>
            </a:fld>
            <a:endParaRPr lang="fr-FR" sz="2100" spc="-1">
              <a:latin typeface="Times New Roman"/>
            </a:endParaRPr>
          </a:p>
        </p:txBody>
      </p:sp>
    </p:spTree>
    <p:extLst>
      <p:ext uri="{BB962C8B-B14F-4D97-AF65-F5344CB8AC3E}">
        <p14:creationId xmlns:p14="http://schemas.microsoft.com/office/powerpoint/2010/main" val="380545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9138" y="1833563"/>
            <a:ext cx="8796337" cy="4948237"/>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r>
              <a:rPr lang="fr-FR" dirty="0" smtClean="0"/>
              <a:t>Une technologie maîtrisée et des </a:t>
            </a:r>
            <a:r>
              <a:rPr lang="fr-FR" dirty="0" err="1" smtClean="0"/>
              <a:t>co</a:t>
            </a:r>
            <a:r>
              <a:rPr lang="fr-FR" dirty="0" smtClean="0"/>
              <a:t>-bénéfices</a:t>
            </a:r>
            <a:r>
              <a:rPr lang="fr-FR" baseline="0" dirty="0" smtClean="0"/>
              <a:t> mesurés</a:t>
            </a:r>
            <a:endParaRPr lang="fr-FR" dirty="0"/>
          </a:p>
        </p:txBody>
      </p:sp>
      <p:sp>
        <p:nvSpPr>
          <p:cNvPr id="4" name="Espace réservé du numéro de diapositive 3"/>
          <p:cNvSpPr>
            <a:spLocks noGrp="1"/>
          </p:cNvSpPr>
          <p:nvPr>
            <p:ph type="sldNum" idx="10"/>
          </p:nvPr>
        </p:nvSpPr>
        <p:spPr/>
        <p:txBody>
          <a:bodyPr/>
          <a:lstStyle/>
          <a:p>
            <a:pPr algn="r"/>
            <a:fld id="{10753AB4-97C2-413B-A494-B98C712E83EF}" type="slidenum">
              <a:rPr lang="fr-FR" sz="2100" spc="-1">
                <a:latin typeface="Times New Roman"/>
              </a:rPr>
              <a:t>13</a:t>
            </a:fld>
            <a:endParaRPr lang="fr-FR" sz="2100" spc="-1">
              <a:latin typeface="Times New Roman"/>
            </a:endParaRPr>
          </a:p>
        </p:txBody>
      </p:sp>
    </p:spTree>
    <p:extLst>
      <p:ext uri="{BB962C8B-B14F-4D97-AF65-F5344CB8AC3E}">
        <p14:creationId xmlns:p14="http://schemas.microsoft.com/office/powerpoint/2010/main" val="89263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2E60E8-B1A5-4860-8EED-FA126890255E}" type="slidenum">
              <a:rPr lang="en-US" smtClean="0"/>
              <a:pPr/>
              <a:t>24</a:t>
            </a:fld>
            <a:endParaRPr lang="en-US"/>
          </a:p>
        </p:txBody>
      </p:sp>
    </p:spTree>
    <p:extLst>
      <p:ext uri="{BB962C8B-B14F-4D97-AF65-F5344CB8AC3E}">
        <p14:creationId xmlns:p14="http://schemas.microsoft.com/office/powerpoint/2010/main" val="40711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2E60E8-B1A5-4860-8EED-FA126890255E}" type="slidenum">
              <a:rPr lang="en-US" smtClean="0"/>
              <a:pPr/>
              <a:t>25</a:t>
            </a:fld>
            <a:endParaRPr lang="en-US"/>
          </a:p>
        </p:txBody>
      </p:sp>
    </p:spTree>
    <p:extLst>
      <p:ext uri="{BB962C8B-B14F-4D97-AF65-F5344CB8AC3E}">
        <p14:creationId xmlns:p14="http://schemas.microsoft.com/office/powerpoint/2010/main" val="235845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2E60E8-B1A5-4860-8EED-FA126890255E}" type="slidenum">
              <a:rPr lang="en-US" smtClean="0"/>
              <a:pPr/>
              <a:t>26</a:t>
            </a:fld>
            <a:endParaRPr lang="en-US"/>
          </a:p>
        </p:txBody>
      </p:sp>
    </p:spTree>
    <p:extLst>
      <p:ext uri="{BB962C8B-B14F-4D97-AF65-F5344CB8AC3E}">
        <p14:creationId xmlns:p14="http://schemas.microsoft.com/office/powerpoint/2010/main" val="203032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pic>
        <p:nvPicPr>
          <p:cNvPr id="4" name="Image 2"/>
          <p:cNvPicPr/>
          <p:nvPr userDrawn="1"/>
        </p:nvPicPr>
        <p:blipFill>
          <a:blip r:embed="rId2"/>
          <a:stretch/>
        </p:blipFill>
        <p:spPr>
          <a:xfrm>
            <a:off x="10667160" y="132527"/>
            <a:ext cx="1306178" cy="444534"/>
          </a:xfrm>
          <a:prstGeom prst="rect">
            <a:avLst/>
          </a:prstGeom>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grpSp>
        <p:nvGrpSpPr>
          <p:cNvPr id="5" name="Groupe 4">
            <a:extLst>
              <a:ext uri="{FF2B5EF4-FFF2-40B4-BE49-F238E27FC236}">
                <a16:creationId xmlns:a16="http://schemas.microsoft.com/office/drawing/2014/main" id="{ECE51A92-BBB8-46F4-987D-4ACE346F516C}"/>
              </a:ext>
            </a:extLst>
          </p:cNvPr>
          <p:cNvGrpSpPr/>
          <p:nvPr userDrawn="1"/>
        </p:nvGrpSpPr>
        <p:grpSpPr>
          <a:xfrm>
            <a:off x="296568" y="6186945"/>
            <a:ext cx="8770392" cy="461624"/>
            <a:chOff x="6848275" y="6384046"/>
            <a:chExt cx="8770392" cy="461624"/>
          </a:xfrm>
        </p:grpSpPr>
        <p:sp>
          <p:nvSpPr>
            <p:cNvPr id="6" name="Google Shape;80;p1">
              <a:extLst>
                <a:ext uri="{FF2B5EF4-FFF2-40B4-BE49-F238E27FC236}">
                  <a16:creationId xmlns:a16="http://schemas.microsoft.com/office/drawing/2014/main" id="{F7E7CE3C-68D7-4DB3-8F71-A4B75E96BFF2}"/>
                </a:ext>
              </a:extLst>
            </p:cNvPr>
            <p:cNvSpPr txBox="1"/>
            <p:nvPr/>
          </p:nvSpPr>
          <p:spPr>
            <a:xfrm>
              <a:off x="7468036" y="6384046"/>
              <a:ext cx="815063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7F7F7F"/>
                  </a:solidFill>
                  <a:latin typeface="Arial"/>
                  <a:ea typeface="Arial"/>
                  <a:cs typeface="Arial"/>
                  <a:sym typeface="Arial"/>
                </a:rPr>
                <a:t>30 novembre 2021</a:t>
              </a:r>
              <a:endParaRPr sz="1200" b="1" dirty="0"/>
            </a:p>
            <a:p>
              <a:pPr lvl="0"/>
              <a:r>
                <a:rPr lang="fr-FR" sz="1200" b="1" dirty="0">
                  <a:solidFill>
                    <a:srgbClr val="7F7F7F"/>
                  </a:solidFill>
                </a:rPr>
                <a:t>MUSE/SOLUC3ION, qualité des sols dans les documents d'urbanisme</a:t>
              </a:r>
              <a:endParaRPr sz="1200" b="1" dirty="0">
                <a:solidFill>
                  <a:srgbClr val="7F7F7F"/>
                </a:solidFill>
                <a:latin typeface="Arial"/>
                <a:ea typeface="Arial"/>
                <a:cs typeface="Arial"/>
                <a:sym typeface="Arial"/>
              </a:endParaRPr>
            </a:p>
          </p:txBody>
        </p:sp>
        <p:pic>
          <p:nvPicPr>
            <p:cNvPr id="7" name="Google Shape;93;p2">
              <a:extLst>
                <a:ext uri="{FF2B5EF4-FFF2-40B4-BE49-F238E27FC236}">
                  <a16:creationId xmlns:a16="http://schemas.microsoft.com/office/drawing/2014/main" id="{2AB922E3-37F5-462B-98C0-FEFC984D5CB1}"/>
                </a:ext>
              </a:extLst>
            </p:cNvPr>
            <p:cNvPicPr>
              <a:picLocks/>
            </p:cNvPicPr>
            <p:nvPr/>
          </p:nvPicPr>
          <p:blipFill rotWithShape="1">
            <a:blip r:embed="rId2">
              <a:alphaModFix/>
            </a:blip>
            <a:srcRect l="11655" t="4654" r="10638" b="35885"/>
            <a:stretch/>
          </p:blipFill>
          <p:spPr>
            <a:xfrm>
              <a:off x="6848275" y="6430258"/>
              <a:ext cx="642727" cy="369201"/>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1523880" y="1122480"/>
            <a:ext cx="9143280" cy="11064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9"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0"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grpSp>
        <p:nvGrpSpPr>
          <p:cNvPr id="6" name="Groupe 5">
            <a:extLst>
              <a:ext uri="{FF2B5EF4-FFF2-40B4-BE49-F238E27FC236}">
                <a16:creationId xmlns:a16="http://schemas.microsoft.com/office/drawing/2014/main" id="{ECE51A92-BBB8-46F4-987D-4ACE346F516C}"/>
              </a:ext>
            </a:extLst>
          </p:cNvPr>
          <p:cNvGrpSpPr/>
          <p:nvPr userDrawn="1"/>
        </p:nvGrpSpPr>
        <p:grpSpPr>
          <a:xfrm>
            <a:off x="296568" y="6186945"/>
            <a:ext cx="8770392" cy="461624"/>
            <a:chOff x="6848275" y="6384046"/>
            <a:chExt cx="8770392" cy="461624"/>
          </a:xfrm>
        </p:grpSpPr>
        <p:sp>
          <p:nvSpPr>
            <p:cNvPr id="7" name="Google Shape;80;p1">
              <a:extLst>
                <a:ext uri="{FF2B5EF4-FFF2-40B4-BE49-F238E27FC236}">
                  <a16:creationId xmlns:a16="http://schemas.microsoft.com/office/drawing/2014/main" id="{F7E7CE3C-68D7-4DB3-8F71-A4B75E96BFF2}"/>
                </a:ext>
              </a:extLst>
            </p:cNvPr>
            <p:cNvSpPr txBox="1"/>
            <p:nvPr/>
          </p:nvSpPr>
          <p:spPr>
            <a:xfrm>
              <a:off x="7468036" y="6384046"/>
              <a:ext cx="815063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7F7F7F"/>
                  </a:solidFill>
                  <a:latin typeface="Arial"/>
                  <a:ea typeface="Arial"/>
                  <a:cs typeface="Arial"/>
                  <a:sym typeface="Arial"/>
                </a:rPr>
                <a:t>30 novembre 2021</a:t>
              </a:r>
              <a:endParaRPr sz="1200" b="1" dirty="0"/>
            </a:p>
            <a:p>
              <a:pPr lvl="0"/>
              <a:r>
                <a:rPr lang="fr-FR" sz="1200" b="1" dirty="0">
                  <a:solidFill>
                    <a:srgbClr val="7F7F7F"/>
                  </a:solidFill>
                </a:rPr>
                <a:t>MUSE/SOLUC3ION, qualité des sols dans les documents d'urbanisme</a:t>
              </a:r>
              <a:endParaRPr sz="1200" b="1" dirty="0">
                <a:solidFill>
                  <a:srgbClr val="7F7F7F"/>
                </a:solidFill>
                <a:latin typeface="Arial"/>
                <a:ea typeface="Arial"/>
                <a:cs typeface="Arial"/>
                <a:sym typeface="Arial"/>
              </a:endParaRPr>
            </a:p>
          </p:txBody>
        </p:sp>
        <p:pic>
          <p:nvPicPr>
            <p:cNvPr id="8" name="Google Shape;93;p2">
              <a:extLst>
                <a:ext uri="{FF2B5EF4-FFF2-40B4-BE49-F238E27FC236}">
                  <a16:creationId xmlns:a16="http://schemas.microsoft.com/office/drawing/2014/main" id="{2AB922E3-37F5-462B-98C0-FEFC984D5CB1}"/>
                </a:ext>
              </a:extLst>
            </p:cNvPr>
            <p:cNvPicPr>
              <a:picLocks/>
            </p:cNvPicPr>
            <p:nvPr/>
          </p:nvPicPr>
          <p:blipFill rotWithShape="1">
            <a:blip r:embed="rId2">
              <a:alphaModFix/>
            </a:blip>
            <a:srcRect l="11655" t="4654" r="10638" b="35885"/>
            <a:stretch/>
          </p:blipFill>
          <p:spPr>
            <a:xfrm>
              <a:off x="6848275" y="6430258"/>
              <a:ext cx="642727" cy="369201"/>
            </a:xfrm>
            <a:prstGeom prst="rect">
              <a:avLst/>
            </a:prstGeom>
            <a:noFill/>
            <a:ln>
              <a:noFill/>
            </a:ln>
          </p:spPr>
        </p:pic>
      </p:grpSp>
      <p:sp>
        <p:nvSpPr>
          <p:cNvPr id="9" name="Espace réservé du numéro de diapositive 4"/>
          <p:cNvSpPr txBox="1">
            <a:spLocks/>
          </p:cNvSpPr>
          <p:nvPr userDrawn="1"/>
        </p:nvSpPr>
        <p:spPr>
          <a:xfrm>
            <a:off x="9005994" y="6349486"/>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‹N°›</a:t>
            </a:fld>
            <a:endParaRPr lang="fr-FR" sz="12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1"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3"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age de texte 1 colonne">
    <p:spTree>
      <p:nvGrpSpPr>
        <p:cNvPr id="1" name=""/>
        <p:cNvGrpSpPr/>
        <p:nvPr/>
      </p:nvGrpSpPr>
      <p:grpSpPr>
        <a:xfrm>
          <a:off x="0" y="0"/>
          <a:ext cx="0" cy="0"/>
          <a:chOff x="0" y="0"/>
          <a:chExt cx="0" cy="0"/>
        </a:xfrm>
      </p:grpSpPr>
      <p:sp>
        <p:nvSpPr>
          <p:cNvPr id="2" name="Marcador de texto 5"/>
          <p:cNvSpPr txBox="1">
            <a:spLocks noGrp="1"/>
          </p:cNvSpPr>
          <p:nvPr>
            <p:ph type="body" idx="4294967295"/>
          </p:nvPr>
        </p:nvSpPr>
        <p:spPr>
          <a:xfrm>
            <a:off x="630131" y="1803397"/>
            <a:ext cx="10834372" cy="3432172"/>
          </a:xfrm>
        </p:spPr>
        <p:txBody>
          <a:bodyPr lIns="91440" tIns="45720" rIns="91440" bIns="45720"/>
          <a:lstStyle>
            <a:lvl1pPr marL="257175" indent="-257175">
              <a:buSzPts val="3198"/>
              <a:buBlip>
                <a:blip r:embed="rId2"/>
              </a:buBlip>
              <a:defRPr/>
            </a:lvl1pPr>
            <a:lvl2pPr marL="600075" indent="-257175">
              <a:buClr>
                <a:srgbClr val="474442"/>
              </a:buClr>
              <a:buFont typeface="Courier New" pitchFamily="49"/>
              <a:buChar char="o"/>
              <a:defRPr sz="1500"/>
            </a:lvl2pPr>
            <a:lvl3pPr marL="900117" indent="-214317">
              <a:buClr>
                <a:srgbClr val="474442"/>
              </a:buClr>
              <a:defRPr sz="1200"/>
            </a:lvl3pPr>
            <a:lvl4pPr marL="257175" lvl="0" indent="-257175" hangingPunct="0">
              <a:lnSpc>
                <a:spcPct val="100000"/>
              </a:lnSpc>
              <a:spcBef>
                <a:spcPts val="1415"/>
              </a:spcBef>
              <a:buSzPts val="3198"/>
              <a:buBlip>
                <a:blip r:embed="rId2"/>
              </a:buBlip>
              <a:defRPr sz="3200">
                <a:latin typeface="Liberation Sans" pitchFamily="18"/>
                <a:ea typeface="Microsoft YaHei" pitchFamily="2"/>
              </a:defRPr>
            </a:lvl4pPr>
            <a:lvl5pPr marL="257175" lvl="0" indent="-257175" hangingPunct="0">
              <a:lnSpc>
                <a:spcPct val="100000"/>
              </a:lnSpc>
              <a:spcBef>
                <a:spcPts val="1415"/>
              </a:spcBef>
              <a:buSzPts val="3198"/>
              <a:buBlip>
                <a:blip r:embed="rId2"/>
              </a:buBlip>
              <a:defRPr sz="3200">
                <a:latin typeface="Liberation Sans" pitchFamily="18"/>
                <a:ea typeface="Microsoft YaHei" pitchFamily="2"/>
              </a:defRPr>
            </a:lvl5pPr>
          </a:lstStyle>
          <a:p>
            <a:pPr lvl="0"/>
            <a:r>
              <a:rPr lang="fr-FR"/>
              <a:t>Cliquez pour modifier le texte</a:t>
            </a:r>
          </a:p>
          <a:p>
            <a:pPr lvl="1"/>
            <a:r>
              <a:rPr lang="fr-FR"/>
              <a:t>Texte</a:t>
            </a:r>
          </a:p>
          <a:p>
            <a:pPr lvl="2"/>
            <a:r>
              <a:rPr lang="fr-FR"/>
              <a:t>texte</a:t>
            </a:r>
          </a:p>
          <a:p>
            <a:pPr lvl="0"/>
            <a:endParaRPr lang="fr-FR"/>
          </a:p>
          <a:p>
            <a:pPr lvl="0"/>
            <a:endParaRPr lang="fr-FR"/>
          </a:p>
        </p:txBody>
      </p:sp>
      <p:grpSp>
        <p:nvGrpSpPr>
          <p:cNvPr id="3" name="Grupo 18"/>
          <p:cNvGrpSpPr/>
          <p:nvPr/>
        </p:nvGrpSpPr>
        <p:grpSpPr>
          <a:xfrm>
            <a:off x="630131" y="1174043"/>
            <a:ext cx="10834372" cy="310448"/>
            <a:chOff x="472598" y="1174043"/>
            <a:chExt cx="8125779" cy="310448"/>
          </a:xfrm>
        </p:grpSpPr>
        <p:cxnSp>
          <p:nvCxnSpPr>
            <p:cNvPr id="4" name="Conector recto 19"/>
            <p:cNvCxnSpPr/>
            <p:nvPr/>
          </p:nvCxnSpPr>
          <p:spPr>
            <a:xfrm>
              <a:off x="472598" y="1174043"/>
              <a:ext cx="382539" cy="0"/>
            </a:xfrm>
            <a:prstGeom prst="straightConnector1">
              <a:avLst/>
            </a:prstGeom>
            <a:noFill/>
            <a:ln w="19046" cap="flat">
              <a:solidFill>
                <a:srgbClr val="D0CECE"/>
              </a:solidFill>
              <a:prstDash val="solid"/>
              <a:miter/>
            </a:ln>
          </p:spPr>
        </p:cxnSp>
        <p:cxnSp>
          <p:nvCxnSpPr>
            <p:cNvPr id="5" name="Conector recto 20"/>
            <p:cNvCxnSpPr/>
            <p:nvPr/>
          </p:nvCxnSpPr>
          <p:spPr>
            <a:xfrm>
              <a:off x="855137" y="1174043"/>
              <a:ext cx="0" cy="310448"/>
            </a:xfrm>
            <a:prstGeom prst="straightConnector1">
              <a:avLst/>
            </a:prstGeom>
            <a:noFill/>
            <a:ln w="19046" cap="flat">
              <a:solidFill>
                <a:srgbClr val="D0CECE"/>
              </a:solidFill>
              <a:prstDash val="solid"/>
              <a:miter/>
            </a:ln>
          </p:spPr>
        </p:cxnSp>
        <p:cxnSp>
          <p:nvCxnSpPr>
            <p:cNvPr id="6" name="Conector recto 21"/>
            <p:cNvCxnSpPr/>
            <p:nvPr/>
          </p:nvCxnSpPr>
          <p:spPr>
            <a:xfrm flipV="1">
              <a:off x="855137" y="1174043"/>
              <a:ext cx="232834" cy="310448"/>
            </a:xfrm>
            <a:prstGeom prst="straightConnector1">
              <a:avLst/>
            </a:prstGeom>
            <a:noFill/>
            <a:ln w="19046" cap="flat">
              <a:solidFill>
                <a:srgbClr val="D0CECE"/>
              </a:solidFill>
              <a:prstDash val="solid"/>
              <a:miter/>
            </a:ln>
          </p:spPr>
        </p:cxnSp>
        <p:cxnSp>
          <p:nvCxnSpPr>
            <p:cNvPr id="7" name="Conector recto 22"/>
            <p:cNvCxnSpPr/>
            <p:nvPr/>
          </p:nvCxnSpPr>
          <p:spPr>
            <a:xfrm>
              <a:off x="1087971" y="1174043"/>
              <a:ext cx="7510406" cy="0"/>
            </a:xfrm>
            <a:prstGeom prst="straightConnector1">
              <a:avLst/>
            </a:prstGeom>
            <a:noFill/>
            <a:ln w="19046" cap="flat">
              <a:solidFill>
                <a:srgbClr val="D0CECE"/>
              </a:solidFill>
              <a:prstDash val="solid"/>
              <a:miter/>
            </a:ln>
          </p:spPr>
        </p:cxnSp>
      </p:grpSp>
      <p:sp>
        <p:nvSpPr>
          <p:cNvPr id="8" name="Titre 1"/>
          <p:cNvSpPr txBox="1">
            <a:spLocks noGrp="1"/>
          </p:cNvSpPr>
          <p:nvPr>
            <p:ph type="title"/>
          </p:nvPr>
        </p:nvSpPr>
        <p:spPr>
          <a:xfrm>
            <a:off x="619828" y="586843"/>
            <a:ext cx="10515600" cy="573548"/>
          </a:xfrm>
        </p:spPr>
        <p:txBody>
          <a:bodyPr/>
          <a:lstStyle>
            <a:lvl1pPr>
              <a:defRPr sz="2400" b="0">
                <a:solidFill>
                  <a:srgbClr val="000000"/>
                </a:solidFill>
                <a:latin typeface="Roboto" pitchFamily="2"/>
                <a:ea typeface="Roboto" pitchFamily="2"/>
                <a:cs typeface="Roboto Condensed" pitchFamily="2"/>
              </a:defRPr>
            </a:lvl1pPr>
          </a:lstStyle>
          <a:p>
            <a:pPr lvl="0"/>
            <a:r>
              <a:rPr lang="fr-FR"/>
              <a:t>TITRE DE LA PAGE</a:t>
            </a:r>
          </a:p>
        </p:txBody>
      </p:sp>
      <p:pic>
        <p:nvPicPr>
          <p:cNvPr id="9" name="Picture 2" descr="C:\Users\m.meratbalaian\Desktop\Image1.png">
            <a:extLst/>
          </p:cNvPr>
          <p:cNvPicPr>
            <a:picLocks noChangeAspect="1"/>
          </p:cNvPicPr>
          <p:nvPr/>
        </p:nvPicPr>
        <p:blipFill>
          <a:blip r:embed="rId3"/>
          <a:srcRect/>
          <a:stretch>
            <a:fillRect/>
          </a:stretch>
        </p:blipFill>
        <p:spPr>
          <a:xfrm>
            <a:off x="9130491" y="3696105"/>
            <a:ext cx="3630119" cy="3720126"/>
          </a:xfrm>
          <a:prstGeom prst="rect">
            <a:avLst/>
          </a:prstGeom>
          <a:noFill/>
          <a:ln cap="flat">
            <a:noFill/>
          </a:ln>
        </p:spPr>
      </p:pic>
      <p:pic>
        <p:nvPicPr>
          <p:cNvPr id="10" name="Picture 2" descr="C:\Users\m.meratbalaian\Desktop\Image1.png">
            <a:extLst/>
          </p:cNvPr>
          <p:cNvPicPr>
            <a:picLocks noChangeAspect="1"/>
          </p:cNvPicPr>
          <p:nvPr/>
        </p:nvPicPr>
        <p:blipFill>
          <a:blip r:embed="rId3"/>
          <a:srcRect/>
          <a:stretch>
            <a:fillRect/>
          </a:stretch>
        </p:blipFill>
        <p:spPr>
          <a:xfrm rot="4698540">
            <a:off x="24103" y="5900366"/>
            <a:ext cx="3630122" cy="3720120"/>
          </a:xfrm>
          <a:prstGeom prst="rect">
            <a:avLst/>
          </a:prstGeom>
          <a:noFill/>
          <a:ln cap="flat">
            <a:noFill/>
          </a:ln>
        </p:spPr>
      </p:pic>
    </p:spTree>
    <p:extLst>
      <p:ext uri="{BB962C8B-B14F-4D97-AF65-F5344CB8AC3E}">
        <p14:creationId xmlns:p14="http://schemas.microsoft.com/office/powerpoint/2010/main" val="13531967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dirty="0">
              <a:solidFill>
                <a:srgbClr val="000000"/>
              </a:solidFill>
              <a:latin typeface="Arial"/>
            </a:endParaRPr>
          </a:p>
        </p:txBody>
      </p:sp>
      <p:sp>
        <p:nvSpPr>
          <p:cNvPr id="2" name="Rectangle 1">
            <a:extLst>
              <a:ext uri="{FF2B5EF4-FFF2-40B4-BE49-F238E27FC236}">
                <a16:creationId xmlns:a16="http://schemas.microsoft.com/office/drawing/2014/main" id="{B89C095B-8B60-41E7-85C2-7E1557627BFA}"/>
              </a:ext>
            </a:extLst>
          </p:cNvPr>
          <p:cNvSpPr/>
          <p:nvPr userDrawn="1"/>
        </p:nvSpPr>
        <p:spPr>
          <a:xfrm>
            <a:off x="4708733" y="1410056"/>
            <a:ext cx="1298960" cy="1256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dirty="0">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3280" cy="11064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lstStyle/>
          <a:p>
            <a:r>
              <a:rPr lang="fr-FR" sz="44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280" cy="2386800"/>
          </a:xfrm>
          <a:prstGeom prst="rect">
            <a:avLst/>
          </a:prstGeom>
        </p:spPr>
        <p:txBody>
          <a:bodyPr lIns="0" tIns="0" rIns="0" bIns="0" anchor="ctr"/>
          <a:lstStyle/>
          <a:p>
            <a:r>
              <a:rPr lang="fr-FR" sz="4400" b="0" strike="noStrike" spc="-1">
                <a:solidFill>
                  <a:srgbClr val="000000"/>
                </a:solidFill>
                <a:latin typeface="Arial"/>
              </a:rPr>
              <a:t>Cliquez pour éditer le format du texte-titre</a:t>
            </a:r>
          </a:p>
        </p:txBody>
      </p:sp>
      <p:sp>
        <p:nvSpPr>
          <p:cNvPr id="77"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latin typeface="Arial"/>
              </a:rPr>
              <a:t>Septième niveau de plan</a:t>
            </a:r>
          </a:p>
        </p:txBody>
      </p:sp>
      <p:sp>
        <p:nvSpPr>
          <p:cNvPr id="7" name="Espace réservé du numéro de diapositive 4"/>
          <p:cNvSpPr txBox="1">
            <a:spLocks/>
          </p:cNvSpPr>
          <p:nvPr userDrawn="1"/>
        </p:nvSpPr>
        <p:spPr>
          <a:xfrm>
            <a:off x="9025660" y="6192168"/>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‹N°›</a:t>
            </a:fld>
            <a:endParaRPr lang="fr-FR" sz="1200" dirty="0"/>
          </a:p>
        </p:txBody>
      </p:sp>
      <p:grpSp>
        <p:nvGrpSpPr>
          <p:cNvPr id="16" name="Groupe 15">
            <a:extLst>
              <a:ext uri="{FF2B5EF4-FFF2-40B4-BE49-F238E27FC236}">
                <a16:creationId xmlns:a16="http://schemas.microsoft.com/office/drawing/2014/main" id="{5852C794-32D1-447C-8978-3370F9BC5504}"/>
              </a:ext>
            </a:extLst>
          </p:cNvPr>
          <p:cNvGrpSpPr/>
          <p:nvPr userDrawn="1"/>
        </p:nvGrpSpPr>
        <p:grpSpPr>
          <a:xfrm>
            <a:off x="496829" y="6192210"/>
            <a:ext cx="10908590" cy="610219"/>
            <a:chOff x="496829" y="6192210"/>
            <a:chExt cx="10908590" cy="610219"/>
          </a:xfrm>
        </p:grpSpPr>
        <p:sp>
          <p:nvSpPr>
            <p:cNvPr id="17" name="Google Shape;80;p1">
              <a:extLst>
                <a:ext uri="{FF2B5EF4-FFF2-40B4-BE49-F238E27FC236}">
                  <a16:creationId xmlns:a16="http://schemas.microsoft.com/office/drawing/2014/main" id="{9FE60DFC-3F7F-4867-A4D5-FBF0BA9E74C6}"/>
                </a:ext>
              </a:extLst>
            </p:cNvPr>
            <p:cNvSpPr txBox="1"/>
            <p:nvPr userDrawn="1"/>
          </p:nvSpPr>
          <p:spPr>
            <a:xfrm>
              <a:off x="1523881" y="6192210"/>
              <a:ext cx="8967138"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00" b="1" dirty="0">
                  <a:solidFill>
                    <a:srgbClr val="30A4DE"/>
                  </a:solidFill>
                  <a:latin typeface="Arial"/>
                  <a:ea typeface="Arial"/>
                  <a:cs typeface="Arial"/>
                  <a:sym typeface="Arial"/>
                </a:rPr>
                <a:t>6 décembre 2021</a:t>
              </a:r>
              <a:endParaRPr sz="1200" b="1" dirty="0">
                <a:solidFill>
                  <a:srgbClr val="30A4DE"/>
                </a:solidFill>
              </a:endParaRPr>
            </a:p>
            <a:p>
              <a:pPr marL="0" marR="0" lvl="0" indent="0" algn="r" rtl="0">
                <a:spcBef>
                  <a:spcPts val="0"/>
                </a:spcBef>
                <a:spcAft>
                  <a:spcPts val="0"/>
                </a:spcAft>
                <a:buNone/>
              </a:pPr>
              <a:r>
                <a:rPr lang="fr-FR" sz="1200" b="1" dirty="0">
                  <a:solidFill>
                    <a:srgbClr val="EF7454"/>
                  </a:solidFill>
                </a:rPr>
                <a:t>          </a:t>
              </a:r>
              <a:r>
                <a:rPr lang="fr-FR" sz="1200" b="0" dirty="0">
                  <a:solidFill>
                    <a:srgbClr val="EF7454"/>
                  </a:solidFill>
                  <a:latin typeface="Calibri" panose="020F0502020204030204" pitchFamily="34" charset="0"/>
                  <a:cs typeface="Calibri" panose="020F0502020204030204" pitchFamily="34" charset="0"/>
                </a:rPr>
                <a:t>Economiser l’eau à l’échelle des collectivités</a:t>
              </a:r>
              <a:r>
                <a:rPr lang="fr-FR" sz="1200" b="1" dirty="0">
                  <a:solidFill>
                    <a:srgbClr val="EF7454"/>
                  </a:solidFill>
                </a:rPr>
                <a:t>	                  </a:t>
              </a:r>
              <a:r>
                <a:rPr lang="fr-FR" sz="1200" b="0" dirty="0" err="1">
                  <a:solidFill>
                    <a:srgbClr val="30A4DE"/>
                  </a:solidFill>
                </a:rPr>
                <a:t>InterCLE</a:t>
              </a:r>
              <a:r>
                <a:rPr lang="fr-FR" sz="1200" b="0" dirty="0">
                  <a:solidFill>
                    <a:srgbClr val="30A4DE"/>
                  </a:solidFill>
                </a:rPr>
                <a:t> Vouge-Ouche</a:t>
              </a:r>
              <a:endParaRPr lang="fr-FR" sz="1200" b="1" dirty="0">
                <a:solidFill>
                  <a:srgbClr val="30A4DE"/>
                </a:solidFill>
              </a:endParaRPr>
            </a:p>
          </p:txBody>
        </p:sp>
        <p:pic>
          <p:nvPicPr>
            <p:cNvPr id="18" name="Image 17">
              <a:extLst>
                <a:ext uri="{FF2B5EF4-FFF2-40B4-BE49-F238E27FC236}">
                  <a16:creationId xmlns:a16="http://schemas.microsoft.com/office/drawing/2014/main" id="{2F78A242-DF6C-42B2-ABE9-381D4347FDE9}"/>
                </a:ext>
              </a:extLst>
            </p:cNvPr>
            <p:cNvPicPr>
              <a:picLocks noChangeAspect="1"/>
            </p:cNvPicPr>
            <p:nvPr userDrawn="1"/>
          </p:nvPicPr>
          <p:blipFill>
            <a:blip r:embed="rId15"/>
            <a:stretch>
              <a:fillRect/>
            </a:stretch>
          </p:blipFill>
          <p:spPr>
            <a:xfrm>
              <a:off x="10491019" y="6192210"/>
              <a:ext cx="914400" cy="564392"/>
            </a:xfrm>
            <a:prstGeom prst="rect">
              <a:avLst/>
            </a:prstGeom>
          </p:spPr>
        </p:pic>
        <p:pic>
          <p:nvPicPr>
            <p:cNvPr id="19" name="Image 2">
              <a:extLst>
                <a:ext uri="{FF2B5EF4-FFF2-40B4-BE49-F238E27FC236}">
                  <a16:creationId xmlns:a16="http://schemas.microsoft.com/office/drawing/2014/main" id="{53456E96-26E4-42AC-ADFE-E085E2AD422F}"/>
                </a:ext>
              </a:extLst>
            </p:cNvPr>
            <p:cNvPicPr/>
            <p:nvPr userDrawn="1"/>
          </p:nvPicPr>
          <p:blipFill>
            <a:blip r:embed="rId16"/>
            <a:stretch/>
          </p:blipFill>
          <p:spPr>
            <a:xfrm>
              <a:off x="496829" y="6192210"/>
              <a:ext cx="1971068" cy="610219"/>
            </a:xfrm>
            <a:prstGeom prst="rect">
              <a:avLst/>
            </a:prstGeom>
            <a:ln>
              <a:noFill/>
            </a:ln>
          </p:spPr>
        </p:pic>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hyperlink" Target="https://www.cerema.fr/fr/actualites/sesame-projet-innovant-arbres-arbustes-urbains-adaptation-au" TargetMode="Externa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hyperlink" Target="https://www.inrae.fr/actualites/reutiliser-eaux-usees-irriguer-vigne" TargetMode="External"/><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jp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inrae.fr/actualites/reutiliser-eaux-usees-irriguer-vigne" TargetMode="External"/><Relationship Id="rId7"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10" Type="http://schemas.microsoft.com/office/2007/relationships/hdphoto" Target="../media/hdphoto1.wdp"/><Relationship Id="rId4" Type="http://schemas.openxmlformats.org/officeDocument/2006/relationships/image" Target="../media/image45.jp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3.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hyperlink" Target="https://www.sauvonsleau.fr/jcms/e_25445/dijon-lance-la-construction-de-l-unite-de-methanisation-des-boues-de-la-station-d-epuration-eauvitale" TargetMode="External"/><Relationship Id="rId2" Type="http://schemas.openxmlformats.org/officeDocument/2006/relationships/hyperlink" Target="https://www.bienpublic.com/grand-dijon/2011/10/06/le-reservoir-darcy-de-nouveau-utilise-pour-arroser-le-tram" TargetMode="External"/><Relationship Id="rId1" Type="http://schemas.openxmlformats.org/officeDocument/2006/relationships/slideLayout" Target="../slideLayouts/slideLayout13.xml"/><Relationship Id="rId4" Type="http://schemas.openxmlformats.org/officeDocument/2006/relationships/image" Target="../media/image6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cerema.fr/fr/actualites/adaptation-au-changement-climatique-centre-ressources-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0.png"/><Relationship Id="rId7"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71.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2.png"/><Relationship Id="rId9"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3.emf"/><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hyperlink" Target="https://www.cerema.fr/fr/actualites/sesame-projet-innovant-arbres-arbustes-urbains-adaptation-a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s://www.cerema.fr/fr/actualites/economie-partage-ressources-eau-serie-fiches-du-cerema" TargetMode="External"/><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hyperlink" Target="https://www.cerema.fr/fr/actualites/economie-partage-ressources-eau-serie-fiches-du-cerema" TargetMode="External"/><Relationship Id="rId2" Type="http://schemas.openxmlformats.org/officeDocument/2006/relationships/image" Target="../media/image3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2"/>
          <p:cNvSpPr/>
          <p:nvPr/>
        </p:nvSpPr>
        <p:spPr>
          <a:xfrm>
            <a:off x="2043057" y="4243864"/>
            <a:ext cx="339588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latin typeface="Calibri"/>
                <a:ea typeface="DejaVu Sans"/>
              </a:rPr>
              <a:t>Catherine FRANCK-NEEL</a:t>
            </a:r>
            <a:endParaRPr lang="fr-FR" sz="1800" b="0" strike="noStrike" spc="-1" dirty="0">
              <a:latin typeface="Arial"/>
            </a:endParaRPr>
          </a:p>
          <a:p>
            <a:pPr>
              <a:lnSpc>
                <a:spcPct val="100000"/>
              </a:lnSpc>
            </a:pPr>
            <a:r>
              <a:rPr lang="fr-FR" spc="-1" dirty="0">
                <a:latin typeface="Calibri"/>
                <a:ea typeface="DejaVu Sans"/>
              </a:rPr>
              <a:t>c</a:t>
            </a:r>
            <a:r>
              <a:rPr lang="fr-FR" sz="1800" b="0" strike="noStrike" spc="-1" dirty="0">
                <a:latin typeface="Calibri"/>
                <a:ea typeface="DejaVu Sans"/>
              </a:rPr>
              <a:t>atherine.neel</a:t>
            </a:r>
            <a:r>
              <a:rPr lang="fr-FR" spc="-1" dirty="0">
                <a:latin typeface="Calibri"/>
                <a:ea typeface="DejaVu Sans"/>
              </a:rPr>
              <a:t>@cerema.fr</a:t>
            </a:r>
            <a:r>
              <a:rPr lang="fr-FR" sz="1800" b="0" strike="noStrike" spc="-1" dirty="0">
                <a:latin typeface="Calibri"/>
                <a:ea typeface="DejaVu Sans"/>
              </a:rPr>
              <a:t>                                               </a:t>
            </a:r>
            <a:r>
              <a:rPr lang="fr-FR" sz="1800" b="0" strike="noStrike" spc="-1" dirty="0">
                <a:solidFill>
                  <a:srgbClr val="000000"/>
                </a:solidFill>
                <a:latin typeface="Calibri"/>
                <a:ea typeface="DejaVu Sans"/>
              </a:rPr>
              <a:t>			</a:t>
            </a:r>
            <a:endParaRPr lang="fr-FR" sz="1800" b="0" strike="noStrike" spc="-1" dirty="0">
              <a:latin typeface="Arial"/>
            </a:endParaRPr>
          </a:p>
        </p:txBody>
      </p:sp>
      <p:pic>
        <p:nvPicPr>
          <p:cNvPr id="22" name="Google Shape;70;p1"/>
          <p:cNvPicPr preferRelativeResize="0"/>
          <p:nvPr/>
        </p:nvPicPr>
        <p:blipFill rotWithShape="1">
          <a:blip r:embed="rId2">
            <a:alphaModFix/>
          </a:blip>
          <a:srcRect/>
          <a:stretch/>
        </p:blipFill>
        <p:spPr>
          <a:xfrm>
            <a:off x="2099040" y="4915113"/>
            <a:ext cx="2021133" cy="1260093"/>
          </a:xfrm>
          <a:prstGeom prst="rect">
            <a:avLst/>
          </a:prstGeom>
          <a:noFill/>
          <a:ln>
            <a:noFill/>
          </a:ln>
        </p:spPr>
      </p:pic>
      <p:sp>
        <p:nvSpPr>
          <p:cNvPr id="119" name="CustomShape 1"/>
          <p:cNvSpPr/>
          <p:nvPr/>
        </p:nvSpPr>
        <p:spPr>
          <a:xfrm>
            <a:off x="2043057" y="2461502"/>
            <a:ext cx="9082143"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fr-FR" sz="4000" b="1" dirty="0" smtClean="0">
                <a:solidFill>
                  <a:srgbClr val="1F3465"/>
                </a:solidFill>
                <a:ea typeface="Avenir"/>
                <a:cs typeface="Avenir"/>
                <a:sym typeface="Avenir"/>
              </a:rPr>
              <a:t>Economie d’eau </a:t>
            </a:r>
            <a:r>
              <a:rPr lang="fr-FR" sz="4000" b="1" dirty="0" smtClean="0">
                <a:solidFill>
                  <a:srgbClr val="1F3465"/>
                </a:solidFill>
                <a:ea typeface="Avenir"/>
                <a:cs typeface="Avenir"/>
                <a:sym typeface="Avenir"/>
              </a:rPr>
              <a:t>: </a:t>
            </a:r>
            <a:endParaRPr lang="fr-FR" sz="4000" b="1" dirty="0">
              <a:solidFill>
                <a:srgbClr val="1F3465"/>
              </a:solidFill>
              <a:ea typeface="Avenir"/>
              <a:cs typeface="Avenir"/>
              <a:sym typeface="Avenir"/>
            </a:endParaRPr>
          </a:p>
          <a:p>
            <a:r>
              <a:rPr lang="fr-FR" sz="3200" dirty="0" smtClean="0">
                <a:solidFill>
                  <a:srgbClr val="1F3465"/>
                </a:solidFill>
              </a:rPr>
              <a:t>Quelques exemples de pratiques « </a:t>
            </a:r>
            <a:r>
              <a:rPr lang="fr-FR" sz="3200" i="1" dirty="0" smtClean="0">
                <a:solidFill>
                  <a:srgbClr val="1F3465"/>
                </a:solidFill>
              </a:rPr>
              <a:t>vertueuses</a:t>
            </a:r>
            <a:r>
              <a:rPr lang="fr-FR" sz="3200" dirty="0" smtClean="0">
                <a:solidFill>
                  <a:srgbClr val="1F3465"/>
                </a:solidFill>
              </a:rPr>
              <a:t> » mises en œuvre dans </a:t>
            </a:r>
            <a:r>
              <a:rPr lang="fr-FR" sz="3200" dirty="0">
                <a:solidFill>
                  <a:srgbClr val="1F3465"/>
                </a:solidFill>
              </a:rPr>
              <a:t>une collectivité</a:t>
            </a:r>
            <a:endParaRPr lang="fr-FR" sz="3200" dirty="0">
              <a:solidFill>
                <a:srgbClr val="1F3465"/>
              </a:solidFill>
              <a:effectLst/>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899" y="4915113"/>
            <a:ext cx="1404548" cy="1289356"/>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269" y="291411"/>
            <a:ext cx="2729659" cy="24748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753480" y="87873"/>
            <a:ext cx="11438520"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cap="all" spc="-1" dirty="0" smtClean="0">
                <a:solidFill>
                  <a:srgbClr val="F87B5A"/>
                </a:solidFill>
                <a:latin typeface="Calibri"/>
              </a:rPr>
              <a:t>CHOISIR DES </a:t>
            </a:r>
            <a:r>
              <a:rPr lang="fr-FR" sz="2400" b="1" cap="all" spc="-1" dirty="0">
                <a:solidFill>
                  <a:srgbClr val="F87B5A"/>
                </a:solidFill>
                <a:latin typeface="Calibri"/>
              </a:rPr>
              <a:t>PLANTS </a:t>
            </a:r>
            <a:r>
              <a:rPr lang="fr-FR" sz="2400" b="1" cap="all" spc="-1" dirty="0" smtClean="0">
                <a:solidFill>
                  <a:srgbClr val="F87B5A"/>
                </a:solidFill>
                <a:latin typeface="Calibri"/>
              </a:rPr>
              <a:t>Adaptés </a:t>
            </a:r>
            <a:r>
              <a:rPr lang="fr-FR" sz="2400" b="1" cap="all" spc="-1" dirty="0">
                <a:solidFill>
                  <a:srgbClr val="F87B5A"/>
                </a:solidFill>
                <a:latin typeface="Calibri"/>
              </a:rPr>
              <a:t>AUX </a:t>
            </a:r>
            <a:r>
              <a:rPr lang="fr-FR" sz="2400" b="1" cap="all" spc="-1" dirty="0" smtClean="0">
                <a:solidFill>
                  <a:srgbClr val="F87B5A"/>
                </a:solidFill>
                <a:latin typeface="Calibri"/>
              </a:rPr>
              <a:t>évolutions CLIMATIQUES : </a:t>
            </a:r>
            <a:r>
              <a:rPr lang="fr-FR" sz="2400" cap="all" spc="-1" dirty="0" smtClean="0">
                <a:solidFill>
                  <a:srgbClr val="F87B5A"/>
                </a:solidFill>
                <a:latin typeface="Calibri"/>
              </a:rPr>
              <a:t>Metz (57)</a:t>
            </a:r>
            <a:endParaRPr lang="fr-FR" sz="2400" cap="all" spc="-1" dirty="0">
              <a:solidFill>
                <a:srgbClr val="F87B5A"/>
              </a:solidFill>
              <a:latin typeface="Calibri"/>
            </a:endParaRPr>
          </a:p>
        </p:txBody>
      </p:sp>
      <p:sp>
        <p:nvSpPr>
          <p:cNvPr id="8" name="Rectangle 7">
            <a:extLst>
              <a:ext uri="{FF2B5EF4-FFF2-40B4-BE49-F238E27FC236}">
                <a16:creationId xmlns:a16="http://schemas.microsoft.com/office/drawing/2014/main" id="{EBF10EB8-4835-413A-A8C2-519753F4C695}"/>
              </a:ext>
            </a:extLst>
          </p:cNvPr>
          <p:cNvSpPr/>
          <p:nvPr/>
        </p:nvSpPr>
        <p:spPr>
          <a:xfrm>
            <a:off x="1306286" y="5893990"/>
            <a:ext cx="10636440" cy="292388"/>
          </a:xfrm>
          <a:prstGeom prst="rect">
            <a:avLst/>
          </a:prstGeom>
        </p:spPr>
        <p:txBody>
          <a:bodyPr wrap="square">
            <a:spAutoFit/>
          </a:bodyPr>
          <a:lstStyle/>
          <a:p>
            <a:pPr>
              <a:lnSpc>
                <a:spcPct val="100000"/>
              </a:lnSpc>
            </a:pPr>
            <a:r>
              <a:rPr lang="fr-FR" sz="1300" dirty="0">
                <a:latin typeface="Calibri" panose="020F0502020204030204" pitchFamily="34" charset="0"/>
                <a:cs typeface="Calibri" panose="020F0502020204030204" pitchFamily="34" charset="0"/>
                <a:hlinkClick r:id="rId2"/>
              </a:rPr>
              <a:t>https://www.cerema.fr/fr/actualites/sesame-projet-innovant-arbres-arbustes-urbains-adaptation-au</a:t>
            </a:r>
            <a:endParaRPr lang="fr-FR" sz="1300" dirty="0">
              <a:latin typeface="Calibri" panose="020F0502020204030204" pitchFamily="34" charset="0"/>
              <a:cs typeface="Calibri" panose="020F0502020204030204" pitchFamily="34" charset="0"/>
            </a:endParaRPr>
          </a:p>
        </p:txBody>
      </p:sp>
      <p:pic>
        <p:nvPicPr>
          <p:cNvPr id="10" name="Image 11"/>
          <p:cNvPicPr/>
          <p:nvPr/>
        </p:nvPicPr>
        <p:blipFill>
          <a:blip r:embed="rId3"/>
          <a:stretch/>
        </p:blipFill>
        <p:spPr>
          <a:xfrm>
            <a:off x="918720" y="1021372"/>
            <a:ext cx="2074320" cy="840240"/>
          </a:xfrm>
          <a:prstGeom prst="rect">
            <a:avLst/>
          </a:prstGeom>
          <a:ln>
            <a:noFill/>
          </a:ln>
        </p:spPr>
      </p:pic>
      <p:sp>
        <p:nvSpPr>
          <p:cNvPr id="9" name="CustomShape 6"/>
          <p:cNvSpPr/>
          <p:nvPr/>
        </p:nvSpPr>
        <p:spPr>
          <a:xfrm>
            <a:off x="538177" y="732875"/>
            <a:ext cx="1536218"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0" strike="noStrike" spc="-1" dirty="0">
                <a:solidFill>
                  <a:srgbClr val="448A7D"/>
                </a:solidFill>
                <a:latin typeface="Bauhaus 93"/>
                <a:ea typeface="DejaVu Sans"/>
              </a:rPr>
              <a:t>SESAME</a:t>
            </a:r>
            <a:endParaRPr lang="fr-FR" sz="3200" b="0" strike="noStrike" spc="-1" dirty="0">
              <a:latin typeface="Arial"/>
            </a:endParaRPr>
          </a:p>
        </p:txBody>
      </p:sp>
      <p:pic>
        <p:nvPicPr>
          <p:cNvPr id="11" name="Image 8"/>
          <p:cNvPicPr/>
          <p:nvPr/>
        </p:nvPicPr>
        <p:blipFill>
          <a:blip r:embed="rId4"/>
          <a:stretch/>
        </p:blipFill>
        <p:spPr>
          <a:xfrm>
            <a:off x="2974320" y="914632"/>
            <a:ext cx="3670200" cy="1053720"/>
          </a:xfrm>
          <a:prstGeom prst="rect">
            <a:avLst/>
          </a:prstGeom>
          <a:ln>
            <a:noFill/>
          </a:ln>
        </p:spPr>
      </p:pic>
      <p:sp>
        <p:nvSpPr>
          <p:cNvPr id="15" name="CustomShape 5"/>
          <p:cNvSpPr/>
          <p:nvPr/>
        </p:nvSpPr>
        <p:spPr>
          <a:xfrm>
            <a:off x="0" y="1969072"/>
            <a:ext cx="1697760" cy="196992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8" name="CustomShape 7"/>
          <p:cNvSpPr/>
          <p:nvPr/>
        </p:nvSpPr>
        <p:spPr>
          <a:xfrm>
            <a:off x="675720" y="3055192"/>
            <a:ext cx="1605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289BD4"/>
                </a:solidFill>
                <a:latin typeface="Arial Narrow"/>
                <a:ea typeface="DejaVu Sans"/>
              </a:rPr>
              <a:t>Résultats</a:t>
            </a:r>
            <a:endParaRPr lang="fr-FR" sz="1800" b="0" strike="noStrike" spc="-1">
              <a:latin typeface="Arial"/>
            </a:endParaRPr>
          </a:p>
        </p:txBody>
      </p:sp>
      <p:pic>
        <p:nvPicPr>
          <p:cNvPr id="19" name="Image 5"/>
          <p:cNvPicPr/>
          <p:nvPr/>
        </p:nvPicPr>
        <p:blipFill>
          <a:blip r:embed="rId5"/>
          <a:stretch/>
        </p:blipFill>
        <p:spPr>
          <a:xfrm>
            <a:off x="753480" y="2088573"/>
            <a:ext cx="7331040" cy="1949400"/>
          </a:xfrm>
          <a:prstGeom prst="rect">
            <a:avLst/>
          </a:prstGeom>
          <a:ln>
            <a:noFill/>
          </a:ln>
        </p:spPr>
      </p:pic>
      <p:grpSp>
        <p:nvGrpSpPr>
          <p:cNvPr id="2" name="Groupe 1"/>
          <p:cNvGrpSpPr/>
          <p:nvPr/>
        </p:nvGrpSpPr>
        <p:grpSpPr>
          <a:xfrm>
            <a:off x="753480" y="3459832"/>
            <a:ext cx="5891040" cy="2480760"/>
            <a:chOff x="753480" y="3459832"/>
            <a:chExt cx="5891040" cy="2480760"/>
          </a:xfrm>
        </p:grpSpPr>
        <p:pic>
          <p:nvPicPr>
            <p:cNvPr id="13" name="Image 16"/>
            <p:cNvPicPr/>
            <p:nvPr/>
          </p:nvPicPr>
          <p:blipFill>
            <a:blip r:embed="rId6"/>
            <a:stretch/>
          </p:blipFill>
          <p:spPr>
            <a:xfrm>
              <a:off x="2993040" y="4142032"/>
              <a:ext cx="1294920" cy="1342800"/>
            </a:xfrm>
            <a:prstGeom prst="rect">
              <a:avLst/>
            </a:prstGeom>
            <a:ln>
              <a:noFill/>
            </a:ln>
          </p:spPr>
        </p:pic>
        <p:sp>
          <p:nvSpPr>
            <p:cNvPr id="14" name="CustomShape 4"/>
            <p:cNvSpPr/>
            <p:nvPr/>
          </p:nvSpPr>
          <p:spPr>
            <a:xfrm>
              <a:off x="4288320" y="3938992"/>
              <a:ext cx="2269080" cy="1477080"/>
            </a:xfrm>
            <a:prstGeom prst="wedgeRoundRectCallout">
              <a:avLst>
                <a:gd name="adj1" fmla="val -68292"/>
                <a:gd name="adj2" fmla="val -6021"/>
                <a:gd name="adj3"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600" b="0" i="1" strike="noStrike" spc="-1" dirty="0">
                  <a:solidFill>
                    <a:srgbClr val="FFFFFF"/>
                  </a:solidFill>
                  <a:latin typeface="Arial Narrow"/>
                  <a:ea typeface="DejaVu Sans"/>
                </a:rPr>
                <a:t>« J’ai un projet urbain dans lequel je souhaite favoriser la fixation des polluants et l’amélioration paysagère » </a:t>
              </a:r>
              <a:endParaRPr lang="fr-FR" sz="1600" b="0" strike="noStrike" spc="-1" dirty="0">
                <a:latin typeface="Arial"/>
              </a:endParaRPr>
            </a:p>
          </p:txBody>
        </p:sp>
        <p:pic>
          <p:nvPicPr>
            <p:cNvPr id="16" name="Image 13"/>
            <p:cNvPicPr/>
            <p:nvPr/>
          </p:nvPicPr>
          <p:blipFill>
            <a:blip r:embed="rId7"/>
            <a:srcRect r="3950"/>
            <a:stretch/>
          </p:blipFill>
          <p:spPr>
            <a:xfrm>
              <a:off x="753480" y="3459832"/>
              <a:ext cx="2172240" cy="2480760"/>
            </a:xfrm>
            <a:prstGeom prst="rect">
              <a:avLst/>
            </a:prstGeom>
            <a:ln>
              <a:noFill/>
            </a:ln>
          </p:spPr>
        </p:pic>
        <p:sp>
          <p:nvSpPr>
            <p:cNvPr id="17" name="CustomShape 6"/>
            <p:cNvSpPr/>
            <p:nvPr/>
          </p:nvSpPr>
          <p:spPr>
            <a:xfrm>
              <a:off x="753480" y="5516447"/>
              <a:ext cx="5891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Arial"/>
                  <a:ea typeface="DejaVu Sans"/>
                </a:rPr>
                <a:t>85 fiches espèces     +     un outil d’aide à la décision</a:t>
              </a:r>
              <a:endParaRPr lang="fr-FR" sz="1800" b="0" strike="noStrike" spc="-1">
                <a:latin typeface="Arial"/>
              </a:endParaRPr>
            </a:p>
          </p:txBody>
        </p:sp>
      </p:grpSp>
      <p:pic>
        <p:nvPicPr>
          <p:cNvPr id="20" name="Image1"/>
          <p:cNvPicPr/>
          <p:nvPr/>
        </p:nvPicPr>
        <p:blipFill>
          <a:blip r:embed="rId8"/>
          <a:stretch/>
        </p:blipFill>
        <p:spPr>
          <a:xfrm>
            <a:off x="8151840" y="1271499"/>
            <a:ext cx="3625682" cy="4552354"/>
          </a:xfrm>
          <a:prstGeom prst="rect">
            <a:avLst/>
          </a:prstGeom>
          <a:ln>
            <a:noFill/>
          </a:ln>
        </p:spPr>
      </p:pic>
      <p:sp>
        <p:nvSpPr>
          <p:cNvPr id="27" name="Rectangle 26">
            <a:extLst>
              <a:ext uri="{FF2B5EF4-FFF2-40B4-BE49-F238E27FC236}">
                <a16:creationId xmlns:a16="http://schemas.microsoft.com/office/drawing/2014/main" id="{EBF10EB8-4835-413A-A8C2-519753F4C695}"/>
              </a:ext>
            </a:extLst>
          </p:cNvPr>
          <p:cNvSpPr/>
          <p:nvPr/>
        </p:nvSpPr>
        <p:spPr>
          <a:xfrm>
            <a:off x="1306286" y="5893990"/>
            <a:ext cx="10636440" cy="292388"/>
          </a:xfrm>
          <a:prstGeom prst="rect">
            <a:avLst/>
          </a:prstGeom>
        </p:spPr>
        <p:txBody>
          <a:bodyPr wrap="square">
            <a:spAutoFit/>
          </a:bodyPr>
          <a:lstStyle/>
          <a:p>
            <a:pPr>
              <a:lnSpc>
                <a:spcPct val="100000"/>
              </a:lnSpc>
            </a:pPr>
            <a:r>
              <a:rPr lang="fr-FR" sz="1300" dirty="0">
                <a:latin typeface="Calibri" panose="020F0502020204030204" pitchFamily="34" charset="0"/>
                <a:cs typeface="Calibri" panose="020F0502020204030204" pitchFamily="34" charset="0"/>
                <a:hlinkClick r:id="rId2"/>
              </a:rPr>
              <a:t>https://www.cerema.fr/fr/actualites/sesame-projet-innovant-arbres-arbustes-urbains-adaptation-au</a:t>
            </a:r>
            <a:endParaRPr lang="fr-FR"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579577"/>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Irriguer Avec l’eau usée traitée : </a:t>
            </a:r>
            <a:r>
              <a:rPr lang="fr-FR" sz="2400" cap="all" spc="-1" dirty="0" err="1" smtClean="0">
                <a:solidFill>
                  <a:srgbClr val="F87B5A"/>
                </a:solidFill>
                <a:latin typeface="Calibri"/>
                <a:ea typeface="DejaVu Sans"/>
              </a:rPr>
              <a:t>châteaurenault</a:t>
            </a:r>
            <a:r>
              <a:rPr lang="fr-FR" sz="2400" cap="all" spc="-1" dirty="0" smtClean="0">
                <a:solidFill>
                  <a:srgbClr val="F87B5A"/>
                </a:solidFill>
                <a:latin typeface="Calibri"/>
                <a:ea typeface="DejaVu Sans"/>
              </a:rPr>
              <a:t> (37) / </a:t>
            </a:r>
            <a:r>
              <a:rPr lang="fr-FR" sz="2400" cap="all" spc="-1" dirty="0" err="1" smtClean="0">
                <a:solidFill>
                  <a:srgbClr val="F87B5A"/>
                </a:solidFill>
                <a:latin typeface="Calibri"/>
                <a:ea typeface="DejaVu Sans"/>
              </a:rPr>
              <a:t>languedoc</a:t>
            </a:r>
            <a:endParaRPr lang="fr-FR" sz="2400" strike="noStrike" spc="-1" dirty="0">
              <a:solidFill>
                <a:srgbClr val="F87B5A"/>
              </a:solidFill>
              <a:latin typeface="Arial"/>
            </a:endParaRPr>
          </a:p>
        </p:txBody>
      </p:sp>
      <p:sp>
        <p:nvSpPr>
          <p:cNvPr id="31" name="Rectangle 16"/>
          <p:cNvSpPr/>
          <p:nvPr/>
        </p:nvSpPr>
        <p:spPr>
          <a:xfrm>
            <a:off x="1306286" y="1138535"/>
            <a:ext cx="7075714" cy="938911"/>
          </a:xfrm>
          <a:prstGeom prst="rect">
            <a:avLst/>
          </a:prstGeom>
          <a:noFill/>
          <a:ln cap="flat">
            <a:noFill/>
            <a:prstDash val="solid"/>
          </a:ln>
        </p:spPr>
        <p:txBody>
          <a:bodyPr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3" i="1" dirty="0" smtClean="0">
                <a:solidFill>
                  <a:srgbClr val="000000"/>
                </a:solidFill>
                <a:latin typeface="Calibri" panose="020F0502020204030204" pitchFamily="34" charset="0"/>
                <a:cs typeface="Calibri" panose="020F0502020204030204" pitchFamily="34" charset="0"/>
              </a:rPr>
              <a:t>L’utilisation des EUT peut s’effectuer pour éviter un rejet dans un milieu sensible à l’étiage sur des cultures déjà irriguées ou pérennes qui devront être irriguées à l’avenir.</a:t>
            </a:r>
            <a:endParaRPr lang="fr-FR" sz="1803" i="1" dirty="0">
              <a:solidFill>
                <a:srgbClr val="000000"/>
              </a:solidFill>
              <a:latin typeface="Calibri" panose="020F0502020204030204" pitchFamily="34" charset="0"/>
              <a:cs typeface="Calibri" panose="020F0502020204030204" pitchFamily="34" charset="0"/>
            </a:endParaRPr>
          </a:p>
        </p:txBody>
      </p:sp>
      <p:pic>
        <p:nvPicPr>
          <p:cNvPr id="18" name="Image 17"/>
          <p:cNvPicPr>
            <a:picLocks noChangeAspect="1"/>
          </p:cNvPicPr>
          <p:nvPr/>
        </p:nvPicPr>
        <p:blipFill>
          <a:blip r:embed="rId2"/>
          <a:stretch>
            <a:fillRect/>
          </a:stretch>
        </p:blipFill>
        <p:spPr>
          <a:xfrm>
            <a:off x="8715076" y="1006233"/>
            <a:ext cx="2792149" cy="3910828"/>
          </a:xfrm>
          <a:prstGeom prst="rect">
            <a:avLst/>
          </a:prstGeom>
          <a:ln>
            <a:solidFill>
              <a:schemeClr val="bg1">
                <a:lumMod val="65000"/>
              </a:schemeClr>
            </a:solidFill>
          </a:ln>
        </p:spPr>
      </p:pic>
      <p:grpSp>
        <p:nvGrpSpPr>
          <p:cNvPr id="9" name="Groupe 8"/>
          <p:cNvGrpSpPr/>
          <p:nvPr/>
        </p:nvGrpSpPr>
        <p:grpSpPr>
          <a:xfrm>
            <a:off x="1306286" y="2368776"/>
            <a:ext cx="8061933" cy="3835977"/>
            <a:chOff x="1306286" y="2368776"/>
            <a:chExt cx="8061933" cy="3835977"/>
          </a:xfrm>
        </p:grpSpPr>
        <p:sp>
          <p:nvSpPr>
            <p:cNvPr id="2" name="Rectangle 1"/>
            <p:cNvSpPr/>
            <p:nvPr/>
          </p:nvSpPr>
          <p:spPr>
            <a:xfrm>
              <a:off x="1306286" y="5835421"/>
              <a:ext cx="8061933" cy="369332"/>
            </a:xfrm>
            <a:prstGeom prst="rect">
              <a:avLst/>
            </a:prstGeom>
          </p:spPr>
          <p:txBody>
            <a:bodyPr wrap="square">
              <a:spAutoFit/>
            </a:bodyPr>
            <a:lstStyle/>
            <a:p>
              <a:r>
                <a:rPr lang="fr-FR" dirty="0">
                  <a:hlinkClick r:id="rId3"/>
                </a:rPr>
                <a:t>https://www.inrae.fr/actualites/reutiliser-eaux-usees-irriguer-vigne</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213" y="3187470"/>
              <a:ext cx="6886196" cy="2504071"/>
            </a:xfrm>
            <a:prstGeom prst="rect">
              <a:avLst/>
            </a:prstGeom>
          </p:spPr>
        </p:pic>
        <p:pic>
          <p:nvPicPr>
            <p:cNvPr id="5" name="Image 4"/>
            <p:cNvPicPr>
              <a:picLocks noChangeAspect="1"/>
            </p:cNvPicPr>
            <p:nvPr/>
          </p:nvPicPr>
          <p:blipFill>
            <a:blip r:embed="rId5"/>
            <a:stretch>
              <a:fillRect/>
            </a:stretch>
          </p:blipFill>
          <p:spPr>
            <a:xfrm>
              <a:off x="1433213" y="2368776"/>
              <a:ext cx="2732314" cy="719030"/>
            </a:xfrm>
            <a:prstGeom prst="rect">
              <a:avLst/>
            </a:prstGeom>
          </p:spPr>
        </p:pic>
        <p:sp>
          <p:nvSpPr>
            <p:cNvPr id="8" name="ZoneTexte 7"/>
            <p:cNvSpPr txBox="1"/>
            <p:nvPr/>
          </p:nvSpPr>
          <p:spPr>
            <a:xfrm>
              <a:off x="4514850" y="2368776"/>
              <a:ext cx="3867150" cy="369332"/>
            </a:xfrm>
            <a:prstGeom prst="rect">
              <a:avLst/>
            </a:prstGeom>
            <a:noFill/>
          </p:spPr>
          <p:txBody>
            <a:bodyPr wrap="square" rtlCol="0">
              <a:spAutoFit/>
            </a:bodyPr>
            <a:lstStyle/>
            <a:p>
              <a:r>
                <a:rPr lang="fr-FR" dirty="0" smtClean="0"/>
                <a:t>Projet </a:t>
              </a:r>
              <a:r>
                <a:rPr lang="fr-FR" dirty="0" err="1" smtClean="0"/>
                <a:t>IrriAlt’Eau</a:t>
              </a:r>
              <a:r>
                <a:rPr lang="fr-FR" dirty="0" smtClean="0"/>
                <a:t> (Puech Rouge)</a:t>
              </a:r>
              <a:endParaRPr lang="fr-FR" dirty="0"/>
            </a:p>
          </p:txBody>
        </p:sp>
      </p:grpSp>
    </p:spTree>
    <p:extLst>
      <p:ext uri="{BB962C8B-B14F-4D97-AF65-F5344CB8AC3E}">
        <p14:creationId xmlns:p14="http://schemas.microsoft.com/office/powerpoint/2010/main" val="249726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Irriguer Avec l’eau usée traitée : </a:t>
            </a:r>
            <a:r>
              <a:rPr lang="fr-FR" sz="2400" b="1" cap="all" spc="-1" dirty="0" smtClean="0">
                <a:solidFill>
                  <a:srgbClr val="F87B5A"/>
                </a:solidFill>
                <a:latin typeface="Calibri"/>
                <a:ea typeface="DejaVu Sans"/>
              </a:rPr>
              <a:t>Le cas de </a:t>
            </a:r>
            <a:r>
              <a:rPr lang="fr-FR" sz="2400" b="1" cap="all" spc="-1" dirty="0" err="1" smtClean="0">
                <a:solidFill>
                  <a:srgbClr val="F87B5A"/>
                </a:solidFill>
                <a:latin typeface="Calibri"/>
                <a:ea typeface="DejaVu Sans"/>
              </a:rPr>
              <a:t>château-renault</a:t>
            </a:r>
            <a:endParaRPr lang="fr-FR" sz="2400" b="0" strike="noStrike" spc="-1" dirty="0">
              <a:solidFill>
                <a:srgbClr val="F87B5A"/>
              </a:solidFill>
              <a:latin typeface="Arial"/>
            </a:endParaRPr>
          </a:p>
        </p:txBody>
      </p:sp>
      <p:sp>
        <p:nvSpPr>
          <p:cNvPr id="31" name="Rectangle 16"/>
          <p:cNvSpPr/>
          <p:nvPr/>
        </p:nvSpPr>
        <p:spPr>
          <a:xfrm>
            <a:off x="1306286" y="1138535"/>
            <a:ext cx="7075714" cy="656718"/>
          </a:xfrm>
          <a:prstGeom prst="rect">
            <a:avLst/>
          </a:prstGeom>
          <a:noFill/>
          <a:ln cap="flat">
            <a:noFill/>
            <a:prstDash val="solid"/>
          </a:ln>
        </p:spPr>
        <p:txBody>
          <a:bodyPr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3" i="1" dirty="0" smtClean="0">
                <a:solidFill>
                  <a:srgbClr val="000000"/>
                </a:solidFill>
                <a:latin typeface="Calibri" panose="020F0502020204030204" pitchFamily="34" charset="0"/>
                <a:cs typeface="Calibri" panose="020F0502020204030204" pitchFamily="34" charset="0"/>
              </a:rPr>
              <a:t>L’irrigation par les eaux usées traitées : une solution maîtrisée, </a:t>
            </a:r>
          </a:p>
          <a:p>
            <a:pPr marL="0" marR="0" lvl="0" indent="0" algn="just" rtl="0" hangingPunct="1">
              <a:lnSpc>
                <a:spcPct val="100000"/>
              </a:lnSpc>
              <a:spcBef>
                <a:spcPts val="0"/>
              </a:spcBef>
              <a:spcAft>
                <a:spcPts val="0"/>
              </a:spcAft>
              <a:buNone/>
              <a:tabLst/>
            </a:pPr>
            <a:r>
              <a:rPr lang="fr-FR" sz="1803" i="1" dirty="0" smtClean="0">
                <a:solidFill>
                  <a:srgbClr val="000000"/>
                </a:solidFill>
                <a:latin typeface="Calibri" panose="020F0502020204030204" pitchFamily="34" charset="0"/>
                <a:cs typeface="Calibri" panose="020F0502020204030204" pitchFamily="34" charset="0"/>
              </a:rPr>
              <a:t>avec de nombreux </a:t>
            </a:r>
            <a:r>
              <a:rPr lang="fr-FR" sz="1803" i="1" dirty="0" err="1" smtClean="0">
                <a:solidFill>
                  <a:srgbClr val="000000"/>
                </a:solidFill>
                <a:latin typeface="Calibri" panose="020F0502020204030204" pitchFamily="34" charset="0"/>
                <a:cs typeface="Calibri" panose="020F0502020204030204" pitchFamily="34" charset="0"/>
              </a:rPr>
              <a:t>co</a:t>
            </a:r>
            <a:r>
              <a:rPr lang="fr-FR" sz="1803" i="1" dirty="0" smtClean="0">
                <a:solidFill>
                  <a:srgbClr val="000000"/>
                </a:solidFill>
                <a:latin typeface="Calibri" panose="020F0502020204030204" pitchFamily="34" charset="0"/>
                <a:cs typeface="Calibri" panose="020F0502020204030204" pitchFamily="34" charset="0"/>
              </a:rPr>
              <a:t>-bénéfices mesurés pour les vignes. </a:t>
            </a:r>
            <a:endParaRPr lang="fr-FR" sz="1803" i="1"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1306286" y="5835421"/>
            <a:ext cx="8061933" cy="369332"/>
          </a:xfrm>
          <a:prstGeom prst="rect">
            <a:avLst/>
          </a:prstGeom>
        </p:spPr>
        <p:txBody>
          <a:bodyPr wrap="square">
            <a:spAutoFit/>
          </a:bodyPr>
          <a:lstStyle/>
          <a:p>
            <a:r>
              <a:rPr lang="fr-FR" dirty="0">
                <a:hlinkClick r:id="rId3"/>
              </a:rPr>
              <a:t>https://www.inrae.fr/actualites/reutiliser-eaux-usees-irriguer-vigne</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213" y="3183058"/>
            <a:ext cx="6072487" cy="2233372"/>
          </a:xfrm>
          <a:prstGeom prst="rect">
            <a:avLst/>
          </a:prstGeom>
        </p:spPr>
      </p:pic>
      <p:pic>
        <p:nvPicPr>
          <p:cNvPr id="5" name="Image 4"/>
          <p:cNvPicPr>
            <a:picLocks noChangeAspect="1"/>
          </p:cNvPicPr>
          <p:nvPr/>
        </p:nvPicPr>
        <p:blipFill>
          <a:blip r:embed="rId5"/>
          <a:stretch>
            <a:fillRect/>
          </a:stretch>
        </p:blipFill>
        <p:spPr>
          <a:xfrm>
            <a:off x="1433213" y="2368776"/>
            <a:ext cx="2732314" cy="719030"/>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562" y="2321942"/>
            <a:ext cx="1625397" cy="406349"/>
          </a:xfrm>
          <a:prstGeom prst="rect">
            <a:avLst/>
          </a:prstGeom>
        </p:spPr>
      </p:pic>
      <p:sp>
        <p:nvSpPr>
          <p:cNvPr id="14" name="Rectangle 13"/>
          <p:cNvSpPr/>
          <p:nvPr/>
        </p:nvSpPr>
        <p:spPr>
          <a:xfrm>
            <a:off x="7505701" y="1701963"/>
            <a:ext cx="3246664" cy="2554545"/>
          </a:xfrm>
          <a:prstGeom prst="rect">
            <a:avLst/>
          </a:prstGeom>
        </p:spPr>
        <p:txBody>
          <a:bodyPr wrap="square">
            <a:spAutoFit/>
          </a:bodyPr>
          <a:lstStyle/>
          <a:p>
            <a:r>
              <a:rPr lang="fr-FR" sz="1600" dirty="0" smtClean="0">
                <a:solidFill>
                  <a:srgbClr val="4663D8"/>
                </a:solidFill>
              </a:rPr>
              <a:t>Pilote : 50 - 80 ha des vignes de Puech Rouge avec l’EUT de la STEU de Narbonne : 50 m</a:t>
            </a:r>
            <a:r>
              <a:rPr lang="fr-FR" sz="1600" baseline="30000" dirty="0" smtClean="0">
                <a:solidFill>
                  <a:srgbClr val="4663D8"/>
                </a:solidFill>
              </a:rPr>
              <a:t>3</a:t>
            </a:r>
            <a:r>
              <a:rPr lang="fr-FR" sz="1600" dirty="0" smtClean="0">
                <a:solidFill>
                  <a:srgbClr val="4663D8"/>
                </a:solidFill>
              </a:rPr>
              <a:t>/h en été pour une</a:t>
            </a:r>
          </a:p>
          <a:p>
            <a:pPr algn="just"/>
            <a:r>
              <a:rPr lang="fr-FR" sz="1600" dirty="0" smtClean="0">
                <a:solidFill>
                  <a:srgbClr val="4663D8"/>
                </a:solidFill>
              </a:rPr>
              <a:t>irrigation </a:t>
            </a:r>
            <a:r>
              <a:rPr lang="fr-FR" sz="1600" dirty="0">
                <a:solidFill>
                  <a:srgbClr val="4663D8"/>
                </a:solidFill>
              </a:rPr>
              <a:t>raisonnée et maîtrisée de la vigne </a:t>
            </a:r>
            <a:r>
              <a:rPr lang="fr-FR" sz="1600" dirty="0" smtClean="0">
                <a:solidFill>
                  <a:srgbClr val="4663D8"/>
                </a:solidFill>
              </a:rPr>
              <a:t>: 400 </a:t>
            </a:r>
            <a:r>
              <a:rPr lang="fr-FR" sz="1600" dirty="0">
                <a:solidFill>
                  <a:srgbClr val="4663D8"/>
                </a:solidFill>
              </a:rPr>
              <a:t>- 800 </a:t>
            </a:r>
            <a:r>
              <a:rPr lang="fr-FR" sz="1600" dirty="0" smtClean="0">
                <a:solidFill>
                  <a:srgbClr val="4663D8"/>
                </a:solidFill>
              </a:rPr>
              <a:t>m</a:t>
            </a:r>
            <a:r>
              <a:rPr lang="fr-FR" sz="1600" baseline="30000" dirty="0" smtClean="0">
                <a:solidFill>
                  <a:srgbClr val="4663D8"/>
                </a:solidFill>
              </a:rPr>
              <a:t>3</a:t>
            </a:r>
            <a:r>
              <a:rPr lang="fr-FR" sz="1600" dirty="0" smtClean="0">
                <a:solidFill>
                  <a:srgbClr val="4663D8"/>
                </a:solidFill>
              </a:rPr>
              <a:t>/ha/an. </a:t>
            </a:r>
          </a:p>
          <a:p>
            <a:endParaRPr lang="fr-FR" sz="1600" b="1" dirty="0" smtClean="0">
              <a:solidFill>
                <a:srgbClr val="4663D8"/>
              </a:solidFill>
            </a:endParaRPr>
          </a:p>
          <a:p>
            <a:r>
              <a:rPr lang="fr-FR" sz="1600" b="1" dirty="0" smtClean="0">
                <a:solidFill>
                  <a:srgbClr val="4663D8"/>
                </a:solidFill>
              </a:rPr>
              <a:t>Potentiel 100-120 ha de vigne + 3 ha de stade </a:t>
            </a:r>
            <a:r>
              <a:rPr lang="fr-FR" sz="1600" b="1" dirty="0" smtClean="0">
                <a:solidFill>
                  <a:srgbClr val="4663D8"/>
                </a:solidFill>
                <a:sym typeface="Wingdings 3" panose="05040102010807070707" pitchFamily="18" charset="2"/>
              </a:rPr>
              <a:t> 600 000 m</a:t>
            </a:r>
            <a:r>
              <a:rPr lang="fr-FR" sz="1600" b="1" baseline="30000" dirty="0" smtClean="0">
                <a:solidFill>
                  <a:srgbClr val="4663D8"/>
                </a:solidFill>
                <a:sym typeface="Wingdings 3" panose="05040102010807070707" pitchFamily="18" charset="2"/>
              </a:rPr>
              <a:t>3</a:t>
            </a:r>
            <a:r>
              <a:rPr lang="fr-FR" sz="1600" b="1" dirty="0" smtClean="0">
                <a:solidFill>
                  <a:srgbClr val="4663D8"/>
                </a:solidFill>
                <a:sym typeface="Wingdings 3" panose="05040102010807070707" pitchFamily="18" charset="2"/>
              </a:rPr>
              <a:t> économisés</a:t>
            </a:r>
            <a:endParaRPr lang="fr-FR" sz="1600" b="1" dirty="0">
              <a:solidFill>
                <a:srgbClr val="4663D8"/>
              </a:solidFill>
            </a:endParaRPr>
          </a:p>
        </p:txBody>
      </p:sp>
      <p:pic>
        <p:nvPicPr>
          <p:cNvPr id="16" name="Image 15"/>
          <p:cNvPicPr>
            <a:picLocks noChangeAspect="1"/>
          </p:cNvPicPr>
          <p:nvPr/>
        </p:nvPicPr>
        <p:blipFill>
          <a:blip r:embed="rId7"/>
          <a:stretch>
            <a:fillRect/>
          </a:stretch>
        </p:blipFill>
        <p:spPr>
          <a:xfrm>
            <a:off x="7533540" y="937447"/>
            <a:ext cx="2533650" cy="711095"/>
          </a:xfrm>
          <a:prstGeom prst="rect">
            <a:avLst/>
          </a:prstGeom>
        </p:spPr>
      </p:pic>
      <p:pic>
        <p:nvPicPr>
          <p:cNvPr id="17" name="Image 16"/>
          <p:cNvPicPr>
            <a:picLocks noChangeAspect="1"/>
          </p:cNvPicPr>
          <p:nvPr/>
        </p:nvPicPr>
        <p:blipFill>
          <a:blip r:embed="rId8"/>
          <a:stretch>
            <a:fillRect/>
          </a:stretch>
        </p:blipFill>
        <p:spPr>
          <a:xfrm>
            <a:off x="1428748" y="4182516"/>
            <a:ext cx="7371617" cy="1722058"/>
          </a:xfrm>
          <a:prstGeom prst="rect">
            <a:avLst/>
          </a:prstGeom>
        </p:spPr>
      </p:pic>
      <p:pic>
        <p:nvPicPr>
          <p:cNvPr id="13" name="Image 12"/>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Effect>
                      <a14:brightnessContrast contrast="6000"/>
                    </a14:imgEffect>
                  </a14:imgLayer>
                </a14:imgProps>
              </a:ext>
            </a:extLst>
          </a:blip>
          <a:stretch>
            <a:fillRect/>
          </a:stretch>
        </p:blipFill>
        <p:spPr>
          <a:xfrm>
            <a:off x="4064736" y="4162777"/>
            <a:ext cx="6881929" cy="1761535"/>
          </a:xfrm>
          <a:prstGeom prst="rect">
            <a:avLst/>
          </a:prstGeom>
        </p:spPr>
      </p:pic>
      <p:sp>
        <p:nvSpPr>
          <p:cNvPr id="21" name="Rectangle 20"/>
          <p:cNvSpPr/>
          <p:nvPr/>
        </p:nvSpPr>
        <p:spPr>
          <a:xfrm>
            <a:off x="11269963" y="4644144"/>
            <a:ext cx="288852" cy="423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45500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Irriguer Avec l’eau usée traitée : </a:t>
            </a:r>
            <a:r>
              <a:rPr lang="fr-FR" sz="2400" b="1" cap="all" spc="-1" dirty="0" smtClean="0">
                <a:solidFill>
                  <a:srgbClr val="F87B5A"/>
                </a:solidFill>
                <a:latin typeface="Calibri"/>
                <a:ea typeface="DejaVu Sans"/>
              </a:rPr>
              <a:t>Le cas de </a:t>
            </a:r>
            <a:r>
              <a:rPr lang="fr-FR" sz="2400" b="1" cap="all" spc="-1" dirty="0" err="1" smtClean="0">
                <a:solidFill>
                  <a:srgbClr val="F87B5A"/>
                </a:solidFill>
                <a:latin typeface="Calibri"/>
                <a:ea typeface="DejaVu Sans"/>
              </a:rPr>
              <a:t>château-renault</a:t>
            </a:r>
            <a:endParaRPr lang="fr-FR" sz="2400" b="0" strike="noStrike" spc="-1" dirty="0">
              <a:solidFill>
                <a:srgbClr val="F87B5A"/>
              </a:solidFill>
              <a:latin typeface="Arial"/>
            </a:endParaRPr>
          </a:p>
        </p:txBody>
      </p:sp>
      <p:sp>
        <p:nvSpPr>
          <p:cNvPr id="2" name="Rectangle 1"/>
          <p:cNvSpPr/>
          <p:nvPr/>
        </p:nvSpPr>
        <p:spPr>
          <a:xfrm>
            <a:off x="6205140" y="2766048"/>
            <a:ext cx="5644738" cy="307777"/>
          </a:xfrm>
          <a:prstGeom prst="rect">
            <a:avLst/>
          </a:prstGeom>
        </p:spPr>
        <p:txBody>
          <a:bodyPr wrap="square">
            <a:spAutoFit/>
          </a:bodyPr>
          <a:lstStyle/>
          <a:p>
            <a:r>
              <a:rPr lang="fr-FR" sz="1400" b="1" dirty="0">
                <a:solidFill>
                  <a:srgbClr val="BD0926"/>
                </a:solidFill>
              </a:rPr>
              <a:t>246 ha de vignes sur le lido de Thau entre Sète et Marseillan</a:t>
            </a:r>
            <a:endParaRPr lang="fr-FR" sz="1400" dirty="0">
              <a:solidFill>
                <a:srgbClr val="BD0926"/>
              </a:solidFill>
            </a:endParaRPr>
          </a:p>
        </p:txBody>
      </p:sp>
      <p:pic>
        <p:nvPicPr>
          <p:cNvPr id="5" name="Image 4"/>
          <p:cNvPicPr>
            <a:picLocks noChangeAspect="1"/>
          </p:cNvPicPr>
          <p:nvPr/>
        </p:nvPicPr>
        <p:blipFill>
          <a:blip r:embed="rId3"/>
          <a:stretch>
            <a:fillRect/>
          </a:stretch>
        </p:blipFill>
        <p:spPr>
          <a:xfrm>
            <a:off x="1433213" y="2368776"/>
            <a:ext cx="2732314" cy="719030"/>
          </a:xfrm>
          <a:prstGeom prst="rect">
            <a:avLst/>
          </a:prstGeom>
        </p:spPr>
      </p:pic>
      <p:pic>
        <p:nvPicPr>
          <p:cNvPr id="6" name="Image 5"/>
          <p:cNvPicPr>
            <a:picLocks noChangeAspect="1"/>
          </p:cNvPicPr>
          <p:nvPr/>
        </p:nvPicPr>
        <p:blipFill>
          <a:blip r:embed="rId4"/>
          <a:stretch>
            <a:fillRect/>
          </a:stretch>
        </p:blipFill>
        <p:spPr>
          <a:xfrm>
            <a:off x="4229577" y="2374214"/>
            <a:ext cx="1911513" cy="467378"/>
          </a:xfrm>
          <a:prstGeom prst="rect">
            <a:avLst/>
          </a:prstGeom>
        </p:spPr>
      </p:pic>
      <p:pic>
        <p:nvPicPr>
          <p:cNvPr id="7" name="Image 6"/>
          <p:cNvPicPr>
            <a:picLocks noChangeAspect="1"/>
          </p:cNvPicPr>
          <p:nvPr/>
        </p:nvPicPr>
        <p:blipFill>
          <a:blip r:embed="rId5"/>
          <a:stretch>
            <a:fillRect/>
          </a:stretch>
        </p:blipFill>
        <p:spPr>
          <a:xfrm>
            <a:off x="10377045" y="1651420"/>
            <a:ext cx="1115457" cy="1102017"/>
          </a:xfrm>
          <a:prstGeom prst="rect">
            <a:avLst/>
          </a:prstGeom>
        </p:spPr>
      </p:pic>
      <p:pic>
        <p:nvPicPr>
          <p:cNvPr id="9" name="Image 8"/>
          <p:cNvPicPr>
            <a:picLocks noChangeAspect="1"/>
          </p:cNvPicPr>
          <p:nvPr/>
        </p:nvPicPr>
        <p:blipFill>
          <a:blip r:embed="rId6"/>
          <a:stretch>
            <a:fillRect/>
          </a:stretch>
        </p:blipFill>
        <p:spPr>
          <a:xfrm>
            <a:off x="1433213" y="3124264"/>
            <a:ext cx="4771927" cy="2697176"/>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1090" y="3073825"/>
            <a:ext cx="5495230" cy="2747615"/>
          </a:xfrm>
          <a:prstGeom prst="rect">
            <a:avLst/>
          </a:prstGeom>
        </p:spPr>
      </p:pic>
      <p:sp>
        <p:nvSpPr>
          <p:cNvPr id="12" name="Rectangle 11"/>
          <p:cNvSpPr/>
          <p:nvPr/>
        </p:nvSpPr>
        <p:spPr>
          <a:xfrm>
            <a:off x="1306286" y="1069309"/>
            <a:ext cx="8345269" cy="923330"/>
          </a:xfrm>
          <a:prstGeom prst="rect">
            <a:avLst/>
          </a:prstGeom>
        </p:spPr>
        <p:txBody>
          <a:bodyPr wrap="square">
            <a:spAutoFit/>
          </a:bodyPr>
          <a:lstStyle/>
          <a:p>
            <a:pPr algn="just"/>
            <a:r>
              <a:rPr lang="fr-FR" sz="1803" i="1" dirty="0">
                <a:solidFill>
                  <a:srgbClr val="000000"/>
                </a:solidFill>
                <a:latin typeface="Calibri" panose="020F0502020204030204" pitchFamily="34" charset="0"/>
                <a:cs typeface="Calibri" panose="020F0502020204030204" pitchFamily="34" charset="0"/>
              </a:rPr>
              <a:t>Modalités </a:t>
            </a:r>
            <a:r>
              <a:rPr lang="fr-FR" sz="1803" i="1" dirty="0">
                <a:solidFill>
                  <a:srgbClr val="000000"/>
                </a:solidFill>
                <a:latin typeface="Calibri" panose="020F0502020204030204" pitchFamily="34" charset="0"/>
                <a:cs typeface="Calibri" panose="020F0502020204030204" pitchFamily="34" charset="0"/>
              </a:rPr>
              <a:t>et conditions d’utilisation des eaux du bassin de stockage artificiel de 65 000 </a:t>
            </a:r>
            <a:r>
              <a:rPr lang="fr-FR" sz="1803" i="1" dirty="0">
                <a:solidFill>
                  <a:srgbClr val="000000"/>
                </a:solidFill>
                <a:latin typeface="Calibri" panose="020F0502020204030204" pitchFamily="34" charset="0"/>
                <a:cs typeface="Calibri" panose="020F0502020204030204" pitchFamily="34" charset="0"/>
              </a:rPr>
              <a:t>m ³ : volume </a:t>
            </a:r>
            <a:r>
              <a:rPr lang="fr-FR" sz="1803" i="1" dirty="0">
                <a:solidFill>
                  <a:srgbClr val="000000"/>
                </a:solidFill>
                <a:latin typeface="Calibri" panose="020F0502020204030204" pitchFamily="34" charset="0"/>
                <a:cs typeface="Calibri" panose="020F0502020204030204" pitchFamily="34" charset="0"/>
              </a:rPr>
              <a:t>maximal estimé à 343 500 m³ (cas d’une année sèche) pour l’irrigation </a:t>
            </a:r>
            <a:r>
              <a:rPr lang="fr-FR" sz="1803" i="1" dirty="0">
                <a:solidFill>
                  <a:srgbClr val="000000"/>
                </a:solidFill>
                <a:latin typeface="Calibri" panose="020F0502020204030204" pitchFamily="34" charset="0"/>
                <a:cs typeface="Calibri" panose="020F0502020204030204" pitchFamily="34" charset="0"/>
              </a:rPr>
              <a:t>des </a:t>
            </a:r>
            <a:r>
              <a:rPr lang="fr-FR" sz="1803" i="1" dirty="0">
                <a:solidFill>
                  <a:srgbClr val="000000"/>
                </a:solidFill>
                <a:latin typeface="Calibri" panose="020F0502020204030204" pitchFamily="34" charset="0"/>
                <a:cs typeface="Calibri" panose="020F0502020204030204" pitchFamily="34" charset="0"/>
              </a:rPr>
              <a:t>vignes pour un volume d’eau usée traitée disponible supérieur à 900 000 m³/an. </a:t>
            </a:r>
          </a:p>
        </p:txBody>
      </p:sp>
    </p:spTree>
    <p:extLst>
      <p:ext uri="{BB962C8B-B14F-4D97-AF65-F5344CB8AC3E}">
        <p14:creationId xmlns:p14="http://schemas.microsoft.com/office/powerpoint/2010/main" val="157760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791999" y="2855168"/>
            <a:ext cx="10833943" cy="3131412"/>
            <a:chOff x="792000" y="3456000"/>
            <a:chExt cx="7402320" cy="2232000"/>
          </a:xfrm>
        </p:grpSpPr>
        <p:pic>
          <p:nvPicPr>
            <p:cNvPr id="15" name="Image 1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r="83562"/>
            <a:stretch>
              <a:fillRect/>
            </a:stretch>
          </p:blipFill>
          <p:spPr>
            <a:xfrm>
              <a:off x="792000" y="4464000"/>
              <a:ext cx="1330560" cy="1214999"/>
            </a:xfrm>
            <a:prstGeom prst="rect">
              <a:avLst/>
            </a:prstGeom>
            <a:noFill/>
            <a:ln cap="flat">
              <a:noFill/>
            </a:ln>
          </p:spPr>
        </p:pic>
        <p:pic>
          <p:nvPicPr>
            <p:cNvPr id="16"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59177" t="2184" r="7292" b="12752"/>
            <a:stretch>
              <a:fillRect/>
            </a:stretch>
          </p:blipFill>
          <p:spPr>
            <a:xfrm>
              <a:off x="6910920" y="3456000"/>
              <a:ext cx="1283400" cy="2232000"/>
            </a:xfrm>
            <a:prstGeom prst="rect">
              <a:avLst/>
            </a:prstGeom>
            <a:noFill/>
            <a:ln cap="flat">
              <a:noFill/>
            </a:ln>
          </p:spPr>
        </p:pic>
        <p:pic>
          <p:nvPicPr>
            <p:cNvPr id="17"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2454" t="9379" r="42270" b="52341"/>
            <a:stretch>
              <a:fillRect/>
            </a:stretch>
          </p:blipFill>
          <p:spPr>
            <a:xfrm>
              <a:off x="2158920" y="4464000"/>
              <a:ext cx="2592000" cy="1224000"/>
            </a:xfrm>
            <a:prstGeom prst="rect">
              <a:avLst/>
            </a:prstGeom>
            <a:noFill/>
            <a:ln cap="flat">
              <a:noFill/>
            </a:ln>
          </p:spPr>
        </p:pic>
        <p:pic>
          <p:nvPicPr>
            <p:cNvPr id="25"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868" t="48960" r="49562" b="12752"/>
            <a:stretch>
              <a:fillRect/>
            </a:stretch>
          </p:blipFill>
          <p:spPr>
            <a:xfrm>
              <a:off x="4571279" y="4468680"/>
              <a:ext cx="2303640" cy="1219320"/>
            </a:xfrm>
            <a:prstGeom prst="rect">
              <a:avLst/>
            </a:prstGeom>
            <a:noFill/>
            <a:ln cap="flat">
              <a:noFill/>
            </a:ln>
          </p:spPr>
        </p:pic>
      </p:grpSp>
      <p:pic>
        <p:nvPicPr>
          <p:cNvPr id="27" name="Image 1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7336435" y="615036"/>
            <a:ext cx="4288320" cy="3820320"/>
          </a:xfrm>
          <a:prstGeom prst="rect">
            <a:avLst/>
          </a:prstGeom>
          <a:noFill/>
          <a:ln cap="flat">
            <a:noFill/>
          </a:ln>
        </p:spPr>
      </p:pic>
      <p:sp>
        <p:nvSpPr>
          <p:cNvPr id="28" name="Rectangle 26"/>
          <p:cNvSpPr/>
          <p:nvPr/>
        </p:nvSpPr>
        <p:spPr>
          <a:xfrm>
            <a:off x="1134836" y="1422794"/>
            <a:ext cx="4538937" cy="2632067"/>
          </a:xfrm>
          <a:prstGeom prst="rect">
            <a:avLst/>
          </a:prstGeom>
          <a:solidFill>
            <a:srgbClr val="FFFFFF"/>
          </a:solidFill>
          <a:ln cap="flat">
            <a:noFill/>
            <a:prstDash val="solid"/>
          </a:ln>
        </p:spPr>
        <p:txBody>
          <a:bodyPr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3" i="1" dirty="0">
                <a:solidFill>
                  <a:srgbClr val="000000"/>
                </a:solidFill>
                <a:latin typeface="Calibri" panose="020F0502020204030204" pitchFamily="34" charset="0"/>
                <a:cs typeface="Calibri" panose="020F0502020204030204" pitchFamily="34" charset="0"/>
              </a:rPr>
              <a:t>700 hectares irrigués / an au sein du périmètre de 1500 </a:t>
            </a:r>
            <a:r>
              <a:rPr lang="fr-FR" sz="1803" i="1" dirty="0" smtClean="0">
                <a:solidFill>
                  <a:srgbClr val="000000"/>
                </a:solidFill>
                <a:latin typeface="Calibri" panose="020F0502020204030204" pitchFamily="34" charset="0"/>
                <a:cs typeface="Calibri" panose="020F0502020204030204" pitchFamily="34" charset="0"/>
              </a:rPr>
              <a:t>ha. </a:t>
            </a:r>
          </a:p>
          <a:p>
            <a:pPr marL="0" marR="0" lvl="0" indent="0" algn="just" rtl="0" hangingPunct="1">
              <a:lnSpc>
                <a:spcPct val="100000"/>
              </a:lnSpc>
              <a:spcBef>
                <a:spcPts val="0"/>
              </a:spcBef>
              <a:spcAft>
                <a:spcPts val="0"/>
              </a:spcAft>
              <a:buNone/>
              <a:tabLst/>
            </a:pPr>
            <a:r>
              <a:rPr lang="fr-FR" sz="1803" i="1" dirty="0" smtClean="0">
                <a:solidFill>
                  <a:srgbClr val="000000"/>
                </a:solidFill>
                <a:latin typeface="Calibri" panose="020F0502020204030204" pitchFamily="34" charset="0"/>
                <a:cs typeface="Calibri" panose="020F0502020204030204" pitchFamily="34" charset="0"/>
              </a:rPr>
              <a:t>Géré </a:t>
            </a:r>
            <a:r>
              <a:rPr lang="fr-FR" sz="1803" i="1" dirty="0">
                <a:solidFill>
                  <a:srgbClr val="000000"/>
                </a:solidFill>
                <a:latin typeface="Calibri" panose="020F0502020204030204" pitchFamily="34" charset="0"/>
                <a:cs typeface="Calibri" panose="020F0502020204030204" pitchFamily="34" charset="0"/>
              </a:rPr>
              <a:t>par l’ASA Limagne Noire (40 adhérents)</a:t>
            </a:r>
          </a:p>
          <a:p>
            <a:pPr marL="0" marR="0" lvl="0" indent="0" algn="just" rtl="0" hangingPunct="1">
              <a:lnSpc>
                <a:spcPct val="100000"/>
              </a:lnSpc>
              <a:spcBef>
                <a:spcPts val="0"/>
              </a:spcBef>
              <a:spcAft>
                <a:spcPts val="0"/>
              </a:spcAft>
              <a:buNone/>
              <a:tabLst/>
            </a:pPr>
            <a:endParaRPr lang="fr-FR" sz="1803" i="1" dirty="0">
              <a:solidFill>
                <a:srgbClr val="000000"/>
              </a:solidFill>
              <a:latin typeface="Calibri" panose="020F0502020204030204" pitchFamily="34" charset="0"/>
              <a:cs typeface="Calibri" panose="020F0502020204030204" pitchFamily="34" charset="0"/>
            </a:endParaRPr>
          </a:p>
          <a:p>
            <a:pPr marL="0" marR="0" lvl="0" indent="0" algn="just" rtl="0" hangingPunct="1">
              <a:lnSpc>
                <a:spcPct val="100000"/>
              </a:lnSpc>
              <a:spcBef>
                <a:spcPts val="0"/>
              </a:spcBef>
              <a:spcAft>
                <a:spcPts val="0"/>
              </a:spcAft>
              <a:buNone/>
              <a:tabLst/>
            </a:pPr>
            <a:r>
              <a:rPr lang="fr-FR" sz="1803" i="1" dirty="0">
                <a:solidFill>
                  <a:srgbClr val="000000"/>
                </a:solidFill>
                <a:latin typeface="Calibri" panose="020F0502020204030204" pitchFamily="34" charset="0"/>
                <a:cs typeface="Calibri" panose="020F0502020204030204" pitchFamily="34" charset="0"/>
              </a:rPr>
              <a:t>Dimensionnement calculé pour des besoins mensuels estimés à 1050 m3/ha Cultures fourragères et alimentaires (betterave, maïs, blé, pois, colza, tournesol, oignons</a:t>
            </a:r>
            <a:r>
              <a:rPr lang="fr-FR" sz="1803" i="1" dirty="0">
                <a:solidFill>
                  <a:srgbClr val="000000"/>
                </a:solidFill>
                <a:latin typeface="Calibri" panose="020F0502020204030204" pitchFamily="34" charset="0"/>
                <a:cs typeface="Calibri" panose="020F0502020204030204" pitchFamily="34" charset="0"/>
              </a:rPr>
              <a:t>) + </a:t>
            </a:r>
            <a:r>
              <a:rPr lang="fr-FR" sz="1803" i="1" dirty="0">
                <a:solidFill>
                  <a:srgbClr val="000000"/>
                </a:solidFill>
                <a:latin typeface="Calibri" panose="020F0502020204030204" pitchFamily="34" charset="0"/>
                <a:cs typeface="Calibri" panose="020F0502020204030204" pitchFamily="34" charset="0"/>
              </a:rPr>
              <a:t>maïs </a:t>
            </a:r>
            <a:r>
              <a:rPr lang="fr-FR" sz="1803" i="1" dirty="0" smtClean="0">
                <a:solidFill>
                  <a:srgbClr val="000000"/>
                </a:solidFill>
                <a:latin typeface="Calibri" panose="020F0502020204030204" pitchFamily="34" charset="0"/>
                <a:cs typeface="Calibri" panose="020F0502020204030204" pitchFamily="34" charset="0"/>
              </a:rPr>
              <a:t>semences.</a:t>
            </a:r>
            <a:endParaRPr lang="fr-FR" sz="1803" i="1" dirty="0">
              <a:solidFill>
                <a:srgbClr val="000000"/>
              </a:solidFill>
              <a:latin typeface="Calibri" panose="020F0502020204030204" pitchFamily="34" charset="0"/>
              <a:cs typeface="Calibri" panose="020F0502020204030204" pitchFamily="34" charset="0"/>
            </a:endParaRPr>
          </a:p>
        </p:txBody>
      </p:sp>
      <p:sp>
        <p:nvSpPr>
          <p:cNvPr id="29" name="ZoneTexte 14"/>
          <p:cNvSpPr txBox="1"/>
          <p:nvPr/>
        </p:nvSpPr>
        <p:spPr>
          <a:xfrm>
            <a:off x="2709571" y="3969114"/>
            <a:ext cx="3263040" cy="300240"/>
          </a:xfrm>
          <a:prstGeom prst="rect">
            <a:avLst/>
          </a:prstGeom>
          <a:solidFill>
            <a:srgbClr val="FFFFFF"/>
          </a:solidFill>
          <a:ln cap="flat">
            <a:noFill/>
          </a:ln>
        </p:spPr>
        <p:txBody>
          <a:bodyPr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1350" b="1" i="0" u="none" strike="noStrike" kern="1200" cap="none" spc="0" baseline="0" dirty="0">
                <a:ln>
                  <a:noFill/>
                </a:ln>
                <a:solidFill>
                  <a:srgbClr val="000000"/>
                </a:solidFill>
                <a:latin typeface="Calibri" pitchFamily="18"/>
                <a:ea typeface="Microsoft YaHei" pitchFamily="2"/>
                <a:cs typeface="Lucida Sans" pitchFamily="2"/>
              </a:rPr>
              <a:t>Asperseurs haute pression</a:t>
            </a:r>
          </a:p>
        </p:txBody>
      </p:sp>
      <p:sp>
        <p:nvSpPr>
          <p:cNvPr id="220" name="CustomShape 1"/>
          <p:cNvSpPr/>
          <p:nvPr/>
        </p:nvSpPr>
        <p:spPr>
          <a:xfrm>
            <a:off x="1134836" y="204468"/>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Irriguer Les cultures Avec l’Eau usée traitée : </a:t>
            </a:r>
            <a:r>
              <a:rPr lang="fr-FR" sz="2400" b="1" cap="all" spc="-1" dirty="0" smtClean="0">
                <a:solidFill>
                  <a:srgbClr val="F87B5A"/>
                </a:solidFill>
                <a:latin typeface="Calibri"/>
                <a:ea typeface="DejaVu Sans"/>
              </a:rPr>
              <a:t> </a:t>
            </a:r>
          </a:p>
          <a:p>
            <a:pPr>
              <a:lnSpc>
                <a:spcPct val="100000"/>
              </a:lnSpc>
            </a:pPr>
            <a:r>
              <a:rPr lang="fr-FR" sz="2400" cap="all" spc="-1" dirty="0" smtClean="0">
                <a:solidFill>
                  <a:srgbClr val="F87B5A"/>
                </a:solidFill>
                <a:latin typeface="Calibri"/>
                <a:ea typeface="DejaVu Sans"/>
              </a:rPr>
              <a:t>Cas de </a:t>
            </a:r>
            <a:r>
              <a:rPr lang="fr-FR" sz="2400" cap="all" spc="-1" dirty="0" err="1" smtClean="0">
                <a:solidFill>
                  <a:srgbClr val="F87B5A"/>
                </a:solidFill>
                <a:latin typeface="Calibri"/>
                <a:ea typeface="DejaVu Sans"/>
              </a:rPr>
              <a:t>Clermont-Ferrrand</a:t>
            </a:r>
            <a:r>
              <a:rPr lang="fr-FR" sz="2400" cap="all" spc="-1" dirty="0" smtClean="0">
                <a:solidFill>
                  <a:srgbClr val="F87B5A"/>
                </a:solidFill>
                <a:latin typeface="Calibri"/>
                <a:ea typeface="DejaVu Sans"/>
              </a:rPr>
              <a:t> (63)</a:t>
            </a:r>
            <a:endParaRPr lang="fr-FR" sz="2400" strike="noStrike" spc="-1" dirty="0">
              <a:solidFill>
                <a:srgbClr val="F87B5A"/>
              </a:solidFill>
              <a:latin typeface="Arial"/>
            </a:endParaRPr>
          </a:p>
        </p:txBody>
      </p:sp>
    </p:spTree>
    <p:extLst>
      <p:ext uri="{BB962C8B-B14F-4D97-AF65-F5344CB8AC3E}">
        <p14:creationId xmlns:p14="http://schemas.microsoft.com/office/powerpoint/2010/main" val="291123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6"/>
          <p:cNvSpPr/>
          <p:nvPr/>
        </p:nvSpPr>
        <p:spPr>
          <a:xfrm>
            <a:off x="1134836" y="1422794"/>
            <a:ext cx="4538937" cy="2632067"/>
          </a:xfrm>
          <a:prstGeom prst="rect">
            <a:avLst/>
          </a:prstGeom>
          <a:solidFill>
            <a:srgbClr val="FFFFFF"/>
          </a:solidFill>
          <a:ln cap="flat">
            <a:noFill/>
            <a:prstDash val="solid"/>
          </a:ln>
        </p:spPr>
        <p:txBody>
          <a:bodyPr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3" i="1" dirty="0">
                <a:solidFill>
                  <a:srgbClr val="000000"/>
                </a:solidFill>
                <a:latin typeface="Calibri" panose="020F0502020204030204" pitchFamily="34" charset="0"/>
                <a:cs typeface="Calibri" panose="020F0502020204030204" pitchFamily="34" charset="0"/>
              </a:rPr>
              <a:t>700 hectares irrigués / an au sein du périmètre de 1500 </a:t>
            </a:r>
            <a:r>
              <a:rPr lang="fr-FR" sz="1803" i="1" dirty="0" smtClean="0">
                <a:solidFill>
                  <a:srgbClr val="000000"/>
                </a:solidFill>
                <a:latin typeface="Calibri" panose="020F0502020204030204" pitchFamily="34" charset="0"/>
                <a:cs typeface="Calibri" panose="020F0502020204030204" pitchFamily="34" charset="0"/>
              </a:rPr>
              <a:t>ha. </a:t>
            </a:r>
          </a:p>
          <a:p>
            <a:pPr marL="0" marR="0" lvl="0" indent="0" algn="just" rtl="0" hangingPunct="1">
              <a:lnSpc>
                <a:spcPct val="100000"/>
              </a:lnSpc>
              <a:spcBef>
                <a:spcPts val="0"/>
              </a:spcBef>
              <a:spcAft>
                <a:spcPts val="0"/>
              </a:spcAft>
              <a:buNone/>
              <a:tabLst/>
            </a:pPr>
            <a:r>
              <a:rPr lang="fr-FR" sz="1803" i="1" dirty="0" smtClean="0">
                <a:solidFill>
                  <a:srgbClr val="000000"/>
                </a:solidFill>
                <a:latin typeface="Calibri" panose="020F0502020204030204" pitchFamily="34" charset="0"/>
                <a:cs typeface="Calibri" panose="020F0502020204030204" pitchFamily="34" charset="0"/>
              </a:rPr>
              <a:t>Géré </a:t>
            </a:r>
            <a:r>
              <a:rPr lang="fr-FR" sz="1803" i="1" dirty="0">
                <a:solidFill>
                  <a:srgbClr val="000000"/>
                </a:solidFill>
                <a:latin typeface="Calibri" panose="020F0502020204030204" pitchFamily="34" charset="0"/>
                <a:cs typeface="Calibri" panose="020F0502020204030204" pitchFamily="34" charset="0"/>
              </a:rPr>
              <a:t>par l’ASA Limagne Noire (40 adhérents)</a:t>
            </a:r>
          </a:p>
          <a:p>
            <a:pPr marL="0" marR="0" lvl="0" indent="0" algn="just" rtl="0" hangingPunct="1">
              <a:lnSpc>
                <a:spcPct val="100000"/>
              </a:lnSpc>
              <a:spcBef>
                <a:spcPts val="0"/>
              </a:spcBef>
              <a:spcAft>
                <a:spcPts val="0"/>
              </a:spcAft>
              <a:buNone/>
              <a:tabLst/>
            </a:pPr>
            <a:endParaRPr lang="fr-FR" sz="1803" i="1" dirty="0">
              <a:solidFill>
                <a:srgbClr val="000000"/>
              </a:solidFill>
              <a:latin typeface="Calibri" panose="020F0502020204030204" pitchFamily="34" charset="0"/>
              <a:cs typeface="Calibri" panose="020F0502020204030204" pitchFamily="34" charset="0"/>
            </a:endParaRPr>
          </a:p>
          <a:p>
            <a:pPr marL="0" marR="0" lvl="0" indent="0" algn="just" rtl="0" hangingPunct="1">
              <a:lnSpc>
                <a:spcPct val="100000"/>
              </a:lnSpc>
              <a:spcBef>
                <a:spcPts val="0"/>
              </a:spcBef>
              <a:spcAft>
                <a:spcPts val="0"/>
              </a:spcAft>
              <a:buNone/>
              <a:tabLst/>
            </a:pPr>
            <a:r>
              <a:rPr lang="fr-FR" sz="1803" i="1" dirty="0">
                <a:solidFill>
                  <a:srgbClr val="000000"/>
                </a:solidFill>
                <a:latin typeface="Calibri" panose="020F0502020204030204" pitchFamily="34" charset="0"/>
                <a:cs typeface="Calibri" panose="020F0502020204030204" pitchFamily="34" charset="0"/>
              </a:rPr>
              <a:t>Dimensionnement calculé pour des besoins mensuels estimés à 1050 m3/ha Cultures fourragères et alimentaires (betterave, maïs, blé, pois, colza, tournesol, oignons</a:t>
            </a:r>
            <a:r>
              <a:rPr lang="fr-FR" sz="1803" i="1" dirty="0">
                <a:solidFill>
                  <a:srgbClr val="000000"/>
                </a:solidFill>
                <a:latin typeface="Calibri" panose="020F0502020204030204" pitchFamily="34" charset="0"/>
                <a:cs typeface="Calibri" panose="020F0502020204030204" pitchFamily="34" charset="0"/>
              </a:rPr>
              <a:t>) + </a:t>
            </a:r>
            <a:r>
              <a:rPr lang="fr-FR" sz="1803" i="1" dirty="0">
                <a:solidFill>
                  <a:srgbClr val="000000"/>
                </a:solidFill>
                <a:latin typeface="Calibri" panose="020F0502020204030204" pitchFamily="34" charset="0"/>
                <a:cs typeface="Calibri" panose="020F0502020204030204" pitchFamily="34" charset="0"/>
              </a:rPr>
              <a:t>maïs </a:t>
            </a:r>
            <a:r>
              <a:rPr lang="fr-FR" sz="1803" i="1" dirty="0" smtClean="0">
                <a:solidFill>
                  <a:srgbClr val="000000"/>
                </a:solidFill>
                <a:latin typeface="Calibri" panose="020F0502020204030204" pitchFamily="34" charset="0"/>
                <a:cs typeface="Calibri" panose="020F0502020204030204" pitchFamily="34" charset="0"/>
              </a:rPr>
              <a:t>semences.</a:t>
            </a:r>
            <a:endParaRPr lang="fr-FR" sz="1803" i="1" dirty="0">
              <a:solidFill>
                <a:srgbClr val="000000"/>
              </a:solidFill>
              <a:latin typeface="Calibri" panose="020F0502020204030204" pitchFamily="34" charset="0"/>
              <a:cs typeface="Calibri" panose="020F0502020204030204" pitchFamily="34" charset="0"/>
            </a:endParaRPr>
          </a:p>
        </p:txBody>
      </p:sp>
      <p:grpSp>
        <p:nvGrpSpPr>
          <p:cNvPr id="14" name="Groupe 13"/>
          <p:cNvGrpSpPr/>
          <p:nvPr/>
        </p:nvGrpSpPr>
        <p:grpSpPr>
          <a:xfrm>
            <a:off x="791999" y="2855168"/>
            <a:ext cx="10833943" cy="3131412"/>
            <a:chOff x="792000" y="3456000"/>
            <a:chExt cx="7402320" cy="2232000"/>
          </a:xfrm>
        </p:grpSpPr>
        <p:pic>
          <p:nvPicPr>
            <p:cNvPr id="15" name="Image 1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r="83562"/>
            <a:stretch>
              <a:fillRect/>
            </a:stretch>
          </p:blipFill>
          <p:spPr>
            <a:xfrm>
              <a:off x="792000" y="4464000"/>
              <a:ext cx="1330560" cy="1214999"/>
            </a:xfrm>
            <a:prstGeom prst="rect">
              <a:avLst/>
            </a:prstGeom>
            <a:noFill/>
            <a:ln cap="flat">
              <a:noFill/>
            </a:ln>
          </p:spPr>
        </p:pic>
        <p:pic>
          <p:nvPicPr>
            <p:cNvPr id="16"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59177" t="2184" r="7292" b="12752"/>
            <a:stretch>
              <a:fillRect/>
            </a:stretch>
          </p:blipFill>
          <p:spPr>
            <a:xfrm>
              <a:off x="6910920" y="3456000"/>
              <a:ext cx="1283400" cy="2232000"/>
            </a:xfrm>
            <a:prstGeom prst="rect">
              <a:avLst/>
            </a:prstGeom>
            <a:noFill/>
            <a:ln cap="flat">
              <a:noFill/>
            </a:ln>
          </p:spPr>
        </p:pic>
        <p:pic>
          <p:nvPicPr>
            <p:cNvPr id="17"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2454" t="9379" r="42270" b="52341"/>
            <a:stretch>
              <a:fillRect/>
            </a:stretch>
          </p:blipFill>
          <p:spPr>
            <a:xfrm>
              <a:off x="2158920" y="4464000"/>
              <a:ext cx="2592000" cy="1224000"/>
            </a:xfrm>
            <a:prstGeom prst="rect">
              <a:avLst/>
            </a:prstGeom>
            <a:noFill/>
            <a:ln cap="flat">
              <a:noFill/>
            </a:ln>
          </p:spPr>
        </p:pic>
        <p:pic>
          <p:nvPicPr>
            <p:cNvPr id="25" name="Image 10">
              <a:extLst>
                <a:ext uri="{FF2B5EF4-FFF2-40B4-BE49-F238E27FC236}">
                  <a16:creationId xmlns:a16="http://schemas.microsoft.com/office/drawing/2014/main" id="{00000000-0000-0000-0000-000000000000}"/>
                </a:ext>
              </a:extLst>
            </p:cNvPr>
            <p:cNvPicPr>
              <a:picLocks noChangeAspect="1"/>
            </p:cNvPicPr>
            <p:nvPr/>
          </p:nvPicPr>
          <p:blipFill>
            <a:blip r:embed="rId3"/>
            <a:srcRect l="868" t="48960" r="49562" b="12752"/>
            <a:stretch>
              <a:fillRect/>
            </a:stretch>
          </p:blipFill>
          <p:spPr>
            <a:xfrm>
              <a:off x="4571279" y="4468680"/>
              <a:ext cx="2303640" cy="1219320"/>
            </a:xfrm>
            <a:prstGeom prst="rect">
              <a:avLst/>
            </a:prstGeom>
            <a:noFill/>
            <a:ln cap="flat">
              <a:noFill/>
            </a:ln>
          </p:spPr>
        </p:pic>
      </p:grpSp>
      <p:pic>
        <p:nvPicPr>
          <p:cNvPr id="27" name="Image 1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7336435" y="615036"/>
            <a:ext cx="4288320" cy="3820320"/>
          </a:xfrm>
          <a:prstGeom prst="rect">
            <a:avLst/>
          </a:prstGeom>
          <a:noFill/>
          <a:ln cap="flat">
            <a:noFill/>
          </a:ln>
        </p:spPr>
      </p:pic>
      <p:sp>
        <p:nvSpPr>
          <p:cNvPr id="29" name="ZoneTexte 14"/>
          <p:cNvSpPr txBox="1"/>
          <p:nvPr/>
        </p:nvSpPr>
        <p:spPr>
          <a:xfrm>
            <a:off x="2709571" y="3969114"/>
            <a:ext cx="3263040" cy="300240"/>
          </a:xfrm>
          <a:prstGeom prst="rect">
            <a:avLst/>
          </a:prstGeom>
          <a:solidFill>
            <a:srgbClr val="FFFFFF"/>
          </a:solidFill>
          <a:ln cap="flat">
            <a:noFill/>
          </a:ln>
        </p:spPr>
        <p:txBody>
          <a:bodyPr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1350" b="1" i="0" u="none" strike="noStrike" kern="1200" cap="none" spc="0" baseline="0" dirty="0">
                <a:ln>
                  <a:noFill/>
                </a:ln>
                <a:solidFill>
                  <a:srgbClr val="000000"/>
                </a:solidFill>
                <a:latin typeface="Calibri" pitchFamily="18"/>
                <a:ea typeface="Microsoft YaHei" pitchFamily="2"/>
                <a:cs typeface="Lucida Sans" pitchFamily="2"/>
              </a:rPr>
              <a:t>Asperseurs haute pression</a:t>
            </a:r>
          </a:p>
        </p:txBody>
      </p:sp>
      <p:pic>
        <p:nvPicPr>
          <p:cNvPr id="30" name="Image 11">
            <a:extLst>
              <a:ext uri="{FF2B5EF4-FFF2-40B4-BE49-F238E27FC236}">
                <a16:creationId xmlns:a16="http://schemas.microsoft.com/office/drawing/2014/main" id="{00000000-0000-0000-0000-000000000000}"/>
              </a:ext>
            </a:extLst>
          </p:cNvPr>
          <p:cNvPicPr>
            <a:picLocks noChangeAspect="1"/>
          </p:cNvPicPr>
          <p:nvPr/>
        </p:nvPicPr>
        <p:blipFill rotWithShape="1">
          <a:blip r:embed="rId5"/>
          <a:srcRect l="50031" b="12033"/>
          <a:stretch/>
        </p:blipFill>
        <p:spPr>
          <a:xfrm>
            <a:off x="5845223" y="1422794"/>
            <a:ext cx="2300421" cy="2998080"/>
          </a:xfrm>
          <a:prstGeom prst="rect">
            <a:avLst/>
          </a:prstGeom>
          <a:noFill/>
          <a:ln cap="flat">
            <a:noFill/>
          </a:ln>
          <a:effectLst>
            <a:outerShdw blurRad="50800" dist="38100" dir="2700000" algn="tl" rotWithShape="0">
              <a:prstClr val="black">
                <a:alpha val="40000"/>
              </a:prstClr>
            </a:outerShdw>
          </a:effectLst>
        </p:spPr>
      </p:pic>
      <p:grpSp>
        <p:nvGrpSpPr>
          <p:cNvPr id="32" name="Groupe 2"/>
          <p:cNvGrpSpPr/>
          <p:nvPr/>
        </p:nvGrpSpPr>
        <p:grpSpPr>
          <a:xfrm>
            <a:off x="773014" y="2589106"/>
            <a:ext cx="5045601" cy="3384846"/>
            <a:chOff x="141120" y="3831120"/>
            <a:chExt cx="4487400" cy="2916000"/>
          </a:xfrm>
        </p:grpSpPr>
        <p:pic>
          <p:nvPicPr>
            <p:cNvPr id="33" name="Image 2">
              <a:extLst>
                <a:ext uri="{FF2B5EF4-FFF2-40B4-BE49-F238E27FC236}">
                  <a16:creationId xmlns:a16="http://schemas.microsoft.com/office/drawing/2014/main" id="{00000000-0000-0000-0000-000000000000}"/>
                </a:ext>
              </a:extLst>
            </p:cNvPr>
            <p:cNvPicPr>
              <a:picLocks noChangeAspect="1"/>
            </p:cNvPicPr>
            <p:nvPr/>
          </p:nvPicPr>
          <p:blipFill>
            <a:blip r:embed="rId6"/>
            <a:srcRect l="3798" t="12290" r="15587" b="14912"/>
            <a:stretch>
              <a:fillRect/>
            </a:stretch>
          </p:blipFill>
          <p:spPr>
            <a:xfrm>
              <a:off x="141120" y="3831120"/>
              <a:ext cx="4487400" cy="2916000"/>
            </a:xfrm>
            <a:prstGeom prst="rect">
              <a:avLst/>
            </a:prstGeom>
            <a:noFill/>
            <a:ln cap="flat">
              <a:noFill/>
            </a:ln>
          </p:spPr>
        </p:pic>
        <p:pic>
          <p:nvPicPr>
            <p:cNvPr id="34" name="Image 1">
              <a:extLst>
                <a:ext uri="{FF2B5EF4-FFF2-40B4-BE49-F238E27FC236}">
                  <a16:creationId xmlns:a16="http://schemas.microsoft.com/office/drawing/2014/main" id="{00000000-0000-0000-0000-000000000000}"/>
                </a:ext>
              </a:extLst>
            </p:cNvPr>
            <p:cNvPicPr>
              <a:picLocks noChangeAspect="1"/>
            </p:cNvPicPr>
            <p:nvPr/>
          </p:nvPicPr>
          <p:blipFill>
            <a:blip r:embed="rId7"/>
            <a:srcRect l="31316" t="17953" r="-1215" b="3543"/>
            <a:stretch>
              <a:fillRect/>
            </a:stretch>
          </p:blipFill>
          <p:spPr>
            <a:xfrm rot="10800000">
              <a:off x="3620880" y="6336719"/>
              <a:ext cx="817200" cy="410400"/>
            </a:xfrm>
            <a:prstGeom prst="rect">
              <a:avLst/>
            </a:prstGeom>
            <a:noFill/>
            <a:ln cap="flat">
              <a:noFill/>
            </a:ln>
          </p:spPr>
        </p:pic>
      </p:grpSp>
      <p:sp>
        <p:nvSpPr>
          <p:cNvPr id="19" name="CustomShape 1"/>
          <p:cNvSpPr/>
          <p:nvPr/>
        </p:nvSpPr>
        <p:spPr>
          <a:xfrm>
            <a:off x="1134836" y="204468"/>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Irriguer Les cultures Avec l’Eau usée traitée : </a:t>
            </a:r>
            <a:r>
              <a:rPr lang="fr-FR" sz="2400" b="1" cap="all" spc="-1" dirty="0" smtClean="0">
                <a:solidFill>
                  <a:srgbClr val="F87B5A"/>
                </a:solidFill>
                <a:latin typeface="Calibri"/>
                <a:ea typeface="DejaVu Sans"/>
              </a:rPr>
              <a:t> </a:t>
            </a:r>
          </a:p>
          <a:p>
            <a:pPr>
              <a:lnSpc>
                <a:spcPct val="100000"/>
              </a:lnSpc>
            </a:pPr>
            <a:r>
              <a:rPr lang="fr-FR" sz="2400" cap="all" spc="-1" dirty="0" smtClean="0">
                <a:solidFill>
                  <a:srgbClr val="F87B5A"/>
                </a:solidFill>
                <a:latin typeface="Calibri"/>
                <a:ea typeface="DejaVu Sans"/>
              </a:rPr>
              <a:t>Cas de </a:t>
            </a:r>
            <a:r>
              <a:rPr lang="fr-FR" sz="2400" cap="all" spc="-1" dirty="0" err="1" smtClean="0">
                <a:solidFill>
                  <a:srgbClr val="F87B5A"/>
                </a:solidFill>
                <a:latin typeface="Calibri"/>
                <a:ea typeface="DejaVu Sans"/>
              </a:rPr>
              <a:t>Clermont-Ferrrand</a:t>
            </a:r>
            <a:r>
              <a:rPr lang="fr-FR" sz="2400" cap="all" spc="-1" dirty="0" smtClean="0">
                <a:solidFill>
                  <a:srgbClr val="F87B5A"/>
                </a:solidFill>
                <a:latin typeface="Calibri"/>
                <a:ea typeface="DejaVu Sans"/>
              </a:rPr>
              <a:t> (63)</a:t>
            </a:r>
            <a:endParaRPr lang="fr-FR" sz="2400" strike="noStrike" spc="-1" dirty="0">
              <a:solidFill>
                <a:srgbClr val="F87B5A"/>
              </a:solidFill>
              <a:latin typeface="Arial"/>
            </a:endParaRPr>
          </a:p>
        </p:txBody>
      </p:sp>
    </p:spTree>
    <p:extLst>
      <p:ext uri="{BB962C8B-B14F-4D97-AF65-F5344CB8AC3E}">
        <p14:creationId xmlns:p14="http://schemas.microsoft.com/office/powerpoint/2010/main" val="239887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Récupérer les eaux de pluies </a:t>
            </a:r>
            <a:r>
              <a:rPr lang="fr-FR" sz="2400" b="1" strike="noStrike" cap="all" spc="-1" dirty="0">
                <a:solidFill>
                  <a:srgbClr val="F87B5A"/>
                </a:solidFill>
                <a:latin typeface="Calibri"/>
                <a:ea typeface="DejaVu Sans"/>
              </a:rPr>
              <a:t>: </a:t>
            </a:r>
            <a:r>
              <a:rPr lang="fr-FR" sz="2400" strike="noStrike" cap="all" spc="-1" dirty="0" smtClean="0">
                <a:solidFill>
                  <a:srgbClr val="F87B5A"/>
                </a:solidFill>
                <a:latin typeface="Calibri"/>
                <a:ea typeface="DejaVu Sans"/>
              </a:rPr>
              <a:t>expérience </a:t>
            </a:r>
            <a:r>
              <a:rPr lang="fr-FR" sz="2400" strike="noStrike" cap="all" spc="-1" dirty="0" err="1" smtClean="0">
                <a:solidFill>
                  <a:srgbClr val="F87B5A"/>
                </a:solidFill>
                <a:latin typeface="Calibri"/>
                <a:ea typeface="DejaVu Sans"/>
              </a:rPr>
              <a:t>d’angoulême</a:t>
            </a:r>
            <a:r>
              <a:rPr lang="fr-FR" sz="2400" strike="noStrike" cap="all" spc="-1" dirty="0" smtClean="0">
                <a:solidFill>
                  <a:srgbClr val="F87B5A"/>
                </a:solidFill>
                <a:latin typeface="Calibri"/>
                <a:ea typeface="DejaVu Sans"/>
              </a:rPr>
              <a:t> (16)</a:t>
            </a:r>
            <a:endParaRPr lang="fr-FR" sz="2400" strike="noStrike" spc="-1" dirty="0">
              <a:solidFill>
                <a:srgbClr val="F87B5A"/>
              </a:solidFill>
              <a:latin typeface="Arial"/>
            </a:endParaRPr>
          </a:p>
        </p:txBody>
      </p:sp>
      <p:sp>
        <p:nvSpPr>
          <p:cNvPr id="6" name="Rectangle 5"/>
          <p:cNvSpPr/>
          <p:nvPr/>
        </p:nvSpPr>
        <p:spPr>
          <a:xfrm>
            <a:off x="1700747" y="806689"/>
            <a:ext cx="8343031" cy="924677"/>
          </a:xfrm>
          <a:prstGeom prst="rect">
            <a:avLst/>
          </a:prstGeom>
        </p:spPr>
        <p:txBody>
          <a:bodyPr wrap="square">
            <a:spAutoFit/>
          </a:bodyPr>
          <a:lstStyle/>
          <a:p>
            <a:pPr algn="just"/>
            <a:r>
              <a:rPr lang="fr-FR" sz="1803" i="1" dirty="0">
                <a:solidFill>
                  <a:srgbClr val="000000"/>
                </a:solidFill>
                <a:latin typeface="Calibri" panose="020F0502020204030204" pitchFamily="34" charset="0"/>
                <a:cs typeface="Calibri" panose="020F0502020204030204" pitchFamily="34" charset="0"/>
              </a:rPr>
              <a:t>Récupérer les eaux de lavage et les eaux de pluies pour le nettoyage des bus de la Société de Transport du Grand Angoulême (STGA) : une des actions engagées dans le cadre du </a:t>
            </a:r>
            <a:r>
              <a:rPr lang="fr-FR" sz="1803" b="1" i="1" dirty="0">
                <a:solidFill>
                  <a:srgbClr val="000000"/>
                </a:solidFill>
                <a:latin typeface="Calibri" panose="020F0502020204030204" pitchFamily="34" charset="0"/>
                <a:cs typeface="Calibri" panose="020F0502020204030204" pitchFamily="34" charset="0"/>
              </a:rPr>
              <a:t>Plan Climat Énergie Territorial</a:t>
            </a:r>
            <a:r>
              <a:rPr lang="fr-FR" sz="1803" i="1" dirty="0">
                <a:solidFill>
                  <a:srgbClr val="000000"/>
                </a:solidFill>
                <a:latin typeface="Calibri" panose="020F0502020204030204" pitchFamily="34" charset="0"/>
                <a:cs typeface="Calibri" panose="020F0502020204030204" pitchFamily="34" charset="0"/>
              </a:rPr>
              <a:t> du Grand Angoulême en 2009.</a:t>
            </a:r>
          </a:p>
        </p:txBody>
      </p:sp>
      <p:pic>
        <p:nvPicPr>
          <p:cNvPr id="7" name="Image 6"/>
          <p:cNvPicPr>
            <a:picLocks noChangeAspect="1"/>
          </p:cNvPicPr>
          <p:nvPr/>
        </p:nvPicPr>
        <p:blipFill>
          <a:blip r:embed="rId2"/>
          <a:stretch>
            <a:fillRect/>
          </a:stretch>
        </p:blipFill>
        <p:spPr>
          <a:xfrm>
            <a:off x="2275317" y="1961457"/>
            <a:ext cx="1750670" cy="2258218"/>
          </a:xfrm>
          <a:prstGeom prst="rect">
            <a:avLst/>
          </a:prstGeom>
        </p:spPr>
      </p:pic>
      <p:pic>
        <p:nvPicPr>
          <p:cNvPr id="8" name="Image 7"/>
          <p:cNvPicPr>
            <a:picLocks noChangeAspect="1"/>
          </p:cNvPicPr>
          <p:nvPr/>
        </p:nvPicPr>
        <p:blipFill>
          <a:blip r:embed="rId3"/>
          <a:stretch>
            <a:fillRect/>
          </a:stretch>
        </p:blipFill>
        <p:spPr>
          <a:xfrm>
            <a:off x="3997020" y="1831741"/>
            <a:ext cx="2153348" cy="2347502"/>
          </a:xfrm>
          <a:prstGeom prst="rect">
            <a:avLst/>
          </a:prstGeom>
        </p:spPr>
      </p:pic>
      <p:grpSp>
        <p:nvGrpSpPr>
          <p:cNvPr id="9" name="Groupe 8"/>
          <p:cNvGrpSpPr/>
          <p:nvPr/>
        </p:nvGrpSpPr>
        <p:grpSpPr>
          <a:xfrm>
            <a:off x="1132238" y="4465640"/>
            <a:ext cx="7850569" cy="1675814"/>
            <a:chOff x="-36512" y="4284257"/>
            <a:chExt cx="7836031" cy="1672711"/>
          </a:xfrm>
        </p:grpSpPr>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4284257"/>
              <a:ext cx="1360564" cy="1594607"/>
            </a:xfrm>
            <a:prstGeom prst="rect">
              <a:avLst/>
            </a:prstGeom>
          </p:spPr>
        </p:pic>
        <p:sp>
          <p:nvSpPr>
            <p:cNvPr id="11" name="Rectangle 10"/>
            <p:cNvSpPr/>
            <p:nvPr/>
          </p:nvSpPr>
          <p:spPr>
            <a:xfrm>
              <a:off x="-36512" y="5664580"/>
              <a:ext cx="7836031" cy="292388"/>
            </a:xfrm>
            <a:prstGeom prst="rect">
              <a:avLst/>
            </a:prstGeom>
            <a:solidFill>
              <a:srgbClr val="FFFFFF"/>
            </a:solidFill>
          </p:spPr>
          <p:txBody>
            <a:bodyPr wrap="square">
              <a:spAutoFit/>
            </a:bodyPr>
            <a:lstStyle/>
            <a:p>
              <a:pPr algn="just"/>
              <a:r>
                <a:rPr lang="fr-FR" sz="1302" dirty="0">
                  <a:solidFill>
                    <a:srgbClr val="D6140B"/>
                  </a:solidFill>
                  <a:latin typeface="Calibri" panose="020F0502020204030204" pitchFamily="34" charset="0"/>
                  <a:cs typeface="Calibri" panose="020F0502020204030204" pitchFamily="34" charset="0"/>
                </a:rPr>
                <a:t> </a:t>
              </a:r>
              <a:r>
                <a:rPr lang="fr-FR" sz="1302" u="sng" dirty="0">
                  <a:solidFill>
                    <a:srgbClr val="D6140B"/>
                  </a:solidFill>
                  <a:latin typeface="Calibri" panose="020F0502020204030204" pitchFamily="34" charset="0"/>
                  <a:cs typeface="Calibri" panose="020F0502020204030204" pitchFamily="34" charset="0"/>
                </a:rPr>
                <a:t>https://www.ademe.fr/actions-dadaptation-changement-climatique</a:t>
              </a:r>
            </a:p>
          </p:txBody>
        </p:sp>
      </p:grpSp>
      <p:grpSp>
        <p:nvGrpSpPr>
          <p:cNvPr id="12" name="Groupe 11"/>
          <p:cNvGrpSpPr/>
          <p:nvPr/>
        </p:nvGrpSpPr>
        <p:grpSpPr>
          <a:xfrm>
            <a:off x="2452313" y="4465546"/>
            <a:ext cx="7468335" cy="1386441"/>
            <a:chOff x="1437975" y="5127831"/>
            <a:chExt cx="7454505" cy="1383874"/>
          </a:xfrm>
          <a:effectLst>
            <a:outerShdw blurRad="50800" dist="38100" dir="18900000" algn="bl" rotWithShape="0">
              <a:prstClr val="black">
                <a:alpha val="40000"/>
              </a:prstClr>
            </a:outerShdw>
          </a:effectLst>
        </p:grpSpPr>
        <p:pic>
          <p:nvPicPr>
            <p:cNvPr id="13" name="Image 12"/>
            <p:cNvPicPr>
              <a:picLocks noChangeAspect="1"/>
            </p:cNvPicPr>
            <p:nvPr/>
          </p:nvPicPr>
          <p:blipFill>
            <a:blip r:embed="rId5"/>
            <a:stretch>
              <a:fillRect/>
            </a:stretch>
          </p:blipFill>
          <p:spPr>
            <a:xfrm>
              <a:off x="4113188" y="5127831"/>
              <a:ext cx="2781050" cy="1380417"/>
            </a:xfrm>
            <a:prstGeom prst="rect">
              <a:avLst/>
            </a:prstGeom>
          </p:spPr>
        </p:pic>
        <p:pic>
          <p:nvPicPr>
            <p:cNvPr id="14" name="Image 13"/>
            <p:cNvPicPr>
              <a:picLocks noChangeAspect="1"/>
            </p:cNvPicPr>
            <p:nvPr/>
          </p:nvPicPr>
          <p:blipFill>
            <a:blip r:embed="rId6"/>
            <a:stretch>
              <a:fillRect/>
            </a:stretch>
          </p:blipFill>
          <p:spPr>
            <a:xfrm>
              <a:off x="1437975" y="5127926"/>
              <a:ext cx="2981949" cy="1383710"/>
            </a:xfrm>
            <a:prstGeom prst="rect">
              <a:avLst/>
            </a:prstGeom>
          </p:spPr>
        </p:pic>
        <p:pic>
          <p:nvPicPr>
            <p:cNvPr id="15" name="Image 14"/>
            <p:cNvPicPr>
              <a:picLocks noChangeAspect="1"/>
            </p:cNvPicPr>
            <p:nvPr/>
          </p:nvPicPr>
          <p:blipFill>
            <a:blip r:embed="rId7"/>
            <a:stretch>
              <a:fillRect/>
            </a:stretch>
          </p:blipFill>
          <p:spPr>
            <a:xfrm>
              <a:off x="6606206" y="5129097"/>
              <a:ext cx="2286274" cy="1382608"/>
            </a:xfrm>
            <a:prstGeom prst="rect">
              <a:avLst/>
            </a:prstGeom>
          </p:spPr>
        </p:pic>
      </p:grpSp>
      <p:pic>
        <p:nvPicPr>
          <p:cNvPr id="16" name="Image 15"/>
          <p:cNvPicPr>
            <a:picLocks noChangeAspect="1"/>
          </p:cNvPicPr>
          <p:nvPr/>
        </p:nvPicPr>
        <p:blipFill>
          <a:blip r:embed="rId8"/>
          <a:stretch>
            <a:fillRect/>
          </a:stretch>
        </p:blipFill>
        <p:spPr>
          <a:xfrm>
            <a:off x="6150368" y="2219813"/>
            <a:ext cx="3893410" cy="1937162"/>
          </a:xfrm>
          <a:prstGeom prst="rect">
            <a:avLst/>
          </a:prstGeom>
        </p:spPr>
      </p:pic>
    </p:spTree>
    <p:extLst>
      <p:ext uri="{BB962C8B-B14F-4D97-AF65-F5344CB8AC3E}">
        <p14:creationId xmlns:p14="http://schemas.microsoft.com/office/powerpoint/2010/main" val="36213500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Récupérer les eaux de pluies </a:t>
            </a:r>
            <a:r>
              <a:rPr lang="fr-FR" sz="2400" b="1" strike="noStrike" cap="all" spc="-1" dirty="0">
                <a:solidFill>
                  <a:srgbClr val="F87B5A"/>
                </a:solidFill>
                <a:latin typeface="Calibri"/>
                <a:ea typeface="DejaVu Sans"/>
              </a:rPr>
              <a:t>: </a:t>
            </a:r>
            <a:r>
              <a:rPr lang="fr-FR" sz="2400" strike="noStrike" cap="all" spc="-1" dirty="0" smtClean="0">
                <a:solidFill>
                  <a:srgbClr val="F87B5A"/>
                </a:solidFill>
                <a:latin typeface="Calibri"/>
                <a:ea typeface="DejaVu Sans"/>
              </a:rPr>
              <a:t>expérience </a:t>
            </a:r>
            <a:r>
              <a:rPr lang="fr-FR" sz="2400" strike="noStrike" cap="all" spc="-1" dirty="0" err="1" smtClean="0">
                <a:solidFill>
                  <a:srgbClr val="F87B5A"/>
                </a:solidFill>
                <a:latin typeface="Calibri"/>
                <a:ea typeface="DejaVu Sans"/>
              </a:rPr>
              <a:t>d’angoulême</a:t>
            </a:r>
            <a:r>
              <a:rPr lang="fr-FR" sz="2400" strike="noStrike" cap="all" spc="-1" dirty="0" smtClean="0">
                <a:solidFill>
                  <a:srgbClr val="F87B5A"/>
                </a:solidFill>
                <a:latin typeface="Calibri"/>
                <a:ea typeface="DejaVu Sans"/>
              </a:rPr>
              <a:t> (16)</a:t>
            </a:r>
            <a:endParaRPr lang="fr-FR" sz="2400" strike="noStrike" spc="-1" dirty="0">
              <a:solidFill>
                <a:srgbClr val="F87B5A"/>
              </a:solidFill>
              <a:latin typeface="Arial"/>
            </a:endParaRPr>
          </a:p>
        </p:txBody>
      </p:sp>
      <p:sp>
        <p:nvSpPr>
          <p:cNvPr id="6" name="Rectangle 5"/>
          <p:cNvSpPr/>
          <p:nvPr/>
        </p:nvSpPr>
        <p:spPr>
          <a:xfrm>
            <a:off x="1700747" y="806689"/>
            <a:ext cx="8343031" cy="924677"/>
          </a:xfrm>
          <a:prstGeom prst="rect">
            <a:avLst/>
          </a:prstGeom>
        </p:spPr>
        <p:txBody>
          <a:bodyPr wrap="square">
            <a:spAutoFit/>
          </a:bodyPr>
          <a:lstStyle/>
          <a:p>
            <a:pPr algn="just"/>
            <a:r>
              <a:rPr lang="fr-FR" sz="1803" i="1" dirty="0">
                <a:solidFill>
                  <a:srgbClr val="000000"/>
                </a:solidFill>
                <a:latin typeface="Calibri" panose="020F0502020204030204" pitchFamily="34" charset="0"/>
                <a:cs typeface="Calibri" panose="020F0502020204030204" pitchFamily="34" charset="0"/>
              </a:rPr>
              <a:t>Récupérer les eaux de lavage et les eaux de pluies pour le nettoyage des bus de la Société de Transport du Grand Angoulême (STGA) : une des actions engagées dans le cadre du </a:t>
            </a:r>
            <a:r>
              <a:rPr lang="fr-FR" sz="1803" b="1" i="1" dirty="0">
                <a:solidFill>
                  <a:srgbClr val="000000"/>
                </a:solidFill>
                <a:latin typeface="Calibri" panose="020F0502020204030204" pitchFamily="34" charset="0"/>
                <a:cs typeface="Calibri" panose="020F0502020204030204" pitchFamily="34" charset="0"/>
              </a:rPr>
              <a:t>Plan Climat Énergie Territorial</a:t>
            </a:r>
            <a:r>
              <a:rPr lang="fr-FR" sz="1803" i="1" dirty="0">
                <a:solidFill>
                  <a:srgbClr val="000000"/>
                </a:solidFill>
                <a:latin typeface="Calibri" panose="020F0502020204030204" pitchFamily="34" charset="0"/>
                <a:cs typeface="Calibri" panose="020F0502020204030204" pitchFamily="34" charset="0"/>
              </a:rPr>
              <a:t> du Grand Angoulême en 2009.</a:t>
            </a:r>
          </a:p>
        </p:txBody>
      </p:sp>
      <p:pic>
        <p:nvPicPr>
          <p:cNvPr id="7" name="Image 6"/>
          <p:cNvPicPr>
            <a:picLocks noChangeAspect="1"/>
          </p:cNvPicPr>
          <p:nvPr/>
        </p:nvPicPr>
        <p:blipFill>
          <a:blip r:embed="rId2"/>
          <a:stretch>
            <a:fillRect/>
          </a:stretch>
        </p:blipFill>
        <p:spPr>
          <a:xfrm>
            <a:off x="2275317" y="1961457"/>
            <a:ext cx="1750670" cy="2258218"/>
          </a:xfrm>
          <a:prstGeom prst="rect">
            <a:avLst/>
          </a:prstGeom>
        </p:spPr>
      </p:pic>
      <p:pic>
        <p:nvPicPr>
          <p:cNvPr id="8" name="Image 7"/>
          <p:cNvPicPr>
            <a:picLocks noChangeAspect="1"/>
          </p:cNvPicPr>
          <p:nvPr/>
        </p:nvPicPr>
        <p:blipFill>
          <a:blip r:embed="rId3"/>
          <a:stretch>
            <a:fillRect/>
          </a:stretch>
        </p:blipFill>
        <p:spPr>
          <a:xfrm>
            <a:off x="3997020" y="1831741"/>
            <a:ext cx="2153348" cy="2347502"/>
          </a:xfrm>
          <a:prstGeom prst="rect">
            <a:avLst/>
          </a:prstGeom>
        </p:spPr>
      </p:pic>
      <p:grpSp>
        <p:nvGrpSpPr>
          <p:cNvPr id="9" name="Groupe 8"/>
          <p:cNvGrpSpPr/>
          <p:nvPr/>
        </p:nvGrpSpPr>
        <p:grpSpPr>
          <a:xfrm>
            <a:off x="1132238" y="4465640"/>
            <a:ext cx="7850569" cy="1675814"/>
            <a:chOff x="-36512" y="4284257"/>
            <a:chExt cx="7836031" cy="1672711"/>
          </a:xfrm>
        </p:grpSpPr>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4284257"/>
              <a:ext cx="1360564" cy="1594607"/>
            </a:xfrm>
            <a:prstGeom prst="rect">
              <a:avLst/>
            </a:prstGeom>
          </p:spPr>
        </p:pic>
        <p:sp>
          <p:nvSpPr>
            <p:cNvPr id="11" name="Rectangle 10"/>
            <p:cNvSpPr/>
            <p:nvPr/>
          </p:nvSpPr>
          <p:spPr>
            <a:xfrm>
              <a:off x="-36512" y="5664580"/>
              <a:ext cx="7836031" cy="292388"/>
            </a:xfrm>
            <a:prstGeom prst="rect">
              <a:avLst/>
            </a:prstGeom>
            <a:solidFill>
              <a:srgbClr val="FFFFFF"/>
            </a:solidFill>
          </p:spPr>
          <p:txBody>
            <a:bodyPr wrap="square">
              <a:spAutoFit/>
            </a:bodyPr>
            <a:lstStyle/>
            <a:p>
              <a:pPr algn="just"/>
              <a:r>
                <a:rPr lang="fr-FR" sz="1302" dirty="0">
                  <a:solidFill>
                    <a:srgbClr val="D6140B"/>
                  </a:solidFill>
                  <a:latin typeface="Calibri" panose="020F0502020204030204" pitchFamily="34" charset="0"/>
                  <a:cs typeface="Calibri" panose="020F0502020204030204" pitchFamily="34" charset="0"/>
                </a:rPr>
                <a:t> </a:t>
              </a:r>
              <a:r>
                <a:rPr lang="fr-FR" sz="1302" u="sng" dirty="0">
                  <a:solidFill>
                    <a:srgbClr val="D6140B"/>
                  </a:solidFill>
                  <a:latin typeface="Calibri" panose="020F0502020204030204" pitchFamily="34" charset="0"/>
                  <a:cs typeface="Calibri" panose="020F0502020204030204" pitchFamily="34" charset="0"/>
                </a:rPr>
                <a:t>https://www.ademe.fr/actions-dadaptation-changement-climatique</a:t>
              </a:r>
            </a:p>
          </p:txBody>
        </p:sp>
      </p:grpSp>
      <p:grpSp>
        <p:nvGrpSpPr>
          <p:cNvPr id="12" name="Groupe 11"/>
          <p:cNvGrpSpPr/>
          <p:nvPr/>
        </p:nvGrpSpPr>
        <p:grpSpPr>
          <a:xfrm>
            <a:off x="2452313" y="4465546"/>
            <a:ext cx="7468335" cy="1386441"/>
            <a:chOff x="1437975" y="5127831"/>
            <a:chExt cx="7454505" cy="1383874"/>
          </a:xfrm>
          <a:effectLst>
            <a:outerShdw blurRad="50800" dist="38100" dir="18900000" algn="bl" rotWithShape="0">
              <a:prstClr val="black">
                <a:alpha val="40000"/>
              </a:prstClr>
            </a:outerShdw>
          </a:effectLst>
        </p:grpSpPr>
        <p:pic>
          <p:nvPicPr>
            <p:cNvPr id="13" name="Image 12"/>
            <p:cNvPicPr>
              <a:picLocks noChangeAspect="1"/>
            </p:cNvPicPr>
            <p:nvPr/>
          </p:nvPicPr>
          <p:blipFill>
            <a:blip r:embed="rId5"/>
            <a:stretch>
              <a:fillRect/>
            </a:stretch>
          </p:blipFill>
          <p:spPr>
            <a:xfrm>
              <a:off x="4113188" y="5127831"/>
              <a:ext cx="2781050" cy="1380417"/>
            </a:xfrm>
            <a:prstGeom prst="rect">
              <a:avLst/>
            </a:prstGeom>
          </p:spPr>
        </p:pic>
        <p:pic>
          <p:nvPicPr>
            <p:cNvPr id="14" name="Image 13"/>
            <p:cNvPicPr>
              <a:picLocks noChangeAspect="1"/>
            </p:cNvPicPr>
            <p:nvPr/>
          </p:nvPicPr>
          <p:blipFill>
            <a:blip r:embed="rId6"/>
            <a:stretch>
              <a:fillRect/>
            </a:stretch>
          </p:blipFill>
          <p:spPr>
            <a:xfrm>
              <a:off x="1437975" y="5127926"/>
              <a:ext cx="2981949" cy="1383710"/>
            </a:xfrm>
            <a:prstGeom prst="rect">
              <a:avLst/>
            </a:prstGeom>
          </p:spPr>
        </p:pic>
        <p:pic>
          <p:nvPicPr>
            <p:cNvPr id="15" name="Image 14"/>
            <p:cNvPicPr>
              <a:picLocks noChangeAspect="1"/>
            </p:cNvPicPr>
            <p:nvPr/>
          </p:nvPicPr>
          <p:blipFill>
            <a:blip r:embed="rId7"/>
            <a:stretch>
              <a:fillRect/>
            </a:stretch>
          </p:blipFill>
          <p:spPr>
            <a:xfrm>
              <a:off x="6606206" y="5129097"/>
              <a:ext cx="2286274" cy="1382608"/>
            </a:xfrm>
            <a:prstGeom prst="rect">
              <a:avLst/>
            </a:prstGeom>
          </p:spPr>
        </p:pic>
      </p:grpSp>
      <p:pic>
        <p:nvPicPr>
          <p:cNvPr id="16" name="Image 15"/>
          <p:cNvPicPr>
            <a:picLocks noChangeAspect="1"/>
          </p:cNvPicPr>
          <p:nvPr/>
        </p:nvPicPr>
        <p:blipFill>
          <a:blip r:embed="rId8"/>
          <a:stretch>
            <a:fillRect/>
          </a:stretch>
        </p:blipFill>
        <p:spPr>
          <a:xfrm>
            <a:off x="6150368" y="2219813"/>
            <a:ext cx="3893410" cy="1937162"/>
          </a:xfrm>
          <a:prstGeom prst="rect">
            <a:avLst/>
          </a:prstGeom>
        </p:spPr>
      </p:pic>
      <p:grpSp>
        <p:nvGrpSpPr>
          <p:cNvPr id="2" name="Groupe 1"/>
          <p:cNvGrpSpPr/>
          <p:nvPr/>
        </p:nvGrpSpPr>
        <p:grpSpPr>
          <a:xfrm>
            <a:off x="3954521" y="779109"/>
            <a:ext cx="7467642" cy="5401512"/>
            <a:chOff x="3954521" y="779109"/>
            <a:chExt cx="7467642" cy="5401512"/>
          </a:xfrm>
        </p:grpSpPr>
        <p:pic>
          <p:nvPicPr>
            <p:cNvPr id="17" name="Image 16"/>
            <p:cNvPicPr>
              <a:picLocks noChangeAspect="1"/>
            </p:cNvPicPr>
            <p:nvPr/>
          </p:nvPicPr>
          <p:blipFill>
            <a:blip r:embed="rId9"/>
            <a:stretch>
              <a:fillRect/>
            </a:stretch>
          </p:blipFill>
          <p:spPr>
            <a:xfrm>
              <a:off x="6386118" y="875998"/>
              <a:ext cx="5036045" cy="5118991"/>
            </a:xfrm>
            <a:prstGeom prst="rect">
              <a:avLst/>
            </a:prstGeom>
          </p:spPr>
        </p:pic>
        <p:pic>
          <p:nvPicPr>
            <p:cNvPr id="18" name="Image 17"/>
            <p:cNvPicPr>
              <a:picLocks noChangeAspect="1"/>
            </p:cNvPicPr>
            <p:nvPr/>
          </p:nvPicPr>
          <p:blipFill>
            <a:blip r:embed="rId10"/>
            <a:stretch>
              <a:fillRect/>
            </a:stretch>
          </p:blipFill>
          <p:spPr>
            <a:xfrm>
              <a:off x="3954521" y="779109"/>
              <a:ext cx="2441961" cy="5401512"/>
            </a:xfrm>
            <a:prstGeom prst="rect">
              <a:avLst/>
            </a:prstGeom>
          </p:spPr>
        </p:pic>
      </p:grpSp>
      <p:grpSp>
        <p:nvGrpSpPr>
          <p:cNvPr id="19" name="Groupe 18"/>
          <p:cNvGrpSpPr/>
          <p:nvPr/>
        </p:nvGrpSpPr>
        <p:grpSpPr>
          <a:xfrm>
            <a:off x="3935471" y="855309"/>
            <a:ext cx="7428382" cy="5286145"/>
            <a:chOff x="3954521" y="779109"/>
            <a:chExt cx="7467642" cy="5401512"/>
          </a:xfrm>
        </p:grpSpPr>
        <p:pic>
          <p:nvPicPr>
            <p:cNvPr id="20" name="Image 19"/>
            <p:cNvPicPr>
              <a:picLocks noChangeAspect="1"/>
            </p:cNvPicPr>
            <p:nvPr/>
          </p:nvPicPr>
          <p:blipFill>
            <a:blip r:embed="rId9"/>
            <a:stretch>
              <a:fillRect/>
            </a:stretch>
          </p:blipFill>
          <p:spPr>
            <a:xfrm>
              <a:off x="6386118" y="800250"/>
              <a:ext cx="5036045" cy="5194740"/>
            </a:xfrm>
            <a:prstGeom prst="rect">
              <a:avLst/>
            </a:prstGeom>
          </p:spPr>
        </p:pic>
        <p:pic>
          <p:nvPicPr>
            <p:cNvPr id="21" name="Image 20"/>
            <p:cNvPicPr>
              <a:picLocks noChangeAspect="1"/>
            </p:cNvPicPr>
            <p:nvPr/>
          </p:nvPicPr>
          <p:blipFill>
            <a:blip r:embed="rId10"/>
            <a:stretch>
              <a:fillRect/>
            </a:stretch>
          </p:blipFill>
          <p:spPr>
            <a:xfrm>
              <a:off x="3954521" y="779109"/>
              <a:ext cx="2441961" cy="5401512"/>
            </a:xfrm>
            <a:prstGeom prst="rect">
              <a:avLst/>
            </a:prstGeom>
          </p:spPr>
        </p:pic>
      </p:grpSp>
    </p:spTree>
    <p:extLst>
      <p:ext uri="{BB962C8B-B14F-4D97-AF65-F5344CB8AC3E}">
        <p14:creationId xmlns:p14="http://schemas.microsoft.com/office/powerpoint/2010/main" val="706812647"/>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S’inscrire dans une logique d’économie circulaire </a:t>
            </a:r>
            <a:r>
              <a:rPr lang="fr-FR" sz="2400" b="1" cap="all" spc="-1" dirty="0" smtClean="0">
                <a:solidFill>
                  <a:srgbClr val="F87B5A"/>
                </a:solidFill>
                <a:latin typeface="Calibri"/>
                <a:ea typeface="DejaVu Sans"/>
              </a:rPr>
              <a:t>: </a:t>
            </a:r>
            <a:r>
              <a:rPr lang="fr-FR" sz="2400" cap="all" spc="-1" dirty="0" smtClean="0">
                <a:solidFill>
                  <a:srgbClr val="F87B5A"/>
                </a:solidFill>
                <a:latin typeface="Calibri"/>
                <a:ea typeface="DejaVu Sans"/>
              </a:rPr>
              <a:t>Dijon Métropole</a:t>
            </a:r>
            <a:endParaRPr lang="fr-FR" sz="2400" strike="noStrike" spc="-1" dirty="0">
              <a:solidFill>
                <a:srgbClr val="F87B5A"/>
              </a:solidFill>
              <a:latin typeface="Arial"/>
            </a:endParaRPr>
          </a:p>
        </p:txBody>
      </p:sp>
      <p:sp>
        <p:nvSpPr>
          <p:cNvPr id="6" name="Rectangle 5"/>
          <p:cNvSpPr/>
          <p:nvPr/>
        </p:nvSpPr>
        <p:spPr>
          <a:xfrm>
            <a:off x="1306286" y="1094105"/>
            <a:ext cx="8206736" cy="924677"/>
          </a:xfrm>
          <a:prstGeom prst="rect">
            <a:avLst/>
          </a:prstGeom>
        </p:spPr>
        <p:txBody>
          <a:bodyPr wrap="square">
            <a:spAutoFit/>
          </a:bodyPr>
          <a:lstStyle/>
          <a:p>
            <a:pPr algn="just"/>
            <a:r>
              <a:rPr lang="fr-FR" sz="1803" i="1" dirty="0" smtClean="0">
                <a:solidFill>
                  <a:srgbClr val="000000"/>
                </a:solidFill>
                <a:latin typeface="Calibri" panose="020F0502020204030204" pitchFamily="34" charset="0"/>
                <a:cs typeface="Calibri" panose="020F0502020204030204" pitchFamily="34" charset="0"/>
              </a:rPr>
              <a:t>Une </a:t>
            </a:r>
            <a:r>
              <a:rPr lang="fr-FR" sz="1803" i="1" dirty="0">
                <a:solidFill>
                  <a:srgbClr val="000000"/>
                </a:solidFill>
                <a:latin typeface="Calibri" panose="020F0502020204030204" pitchFamily="34" charset="0"/>
                <a:cs typeface="Calibri" panose="020F0502020204030204" pitchFamily="34" charset="0"/>
              </a:rPr>
              <a:t>analyse intégrée dans une logique d’économie circulaire </a:t>
            </a:r>
            <a:r>
              <a:rPr lang="fr-FR" sz="1803" i="1" dirty="0" smtClean="0">
                <a:solidFill>
                  <a:srgbClr val="000000"/>
                </a:solidFill>
                <a:latin typeface="Calibri" panose="020F0502020204030204" pitchFamily="34" charset="0"/>
                <a:cs typeface="Calibri" panose="020F0502020204030204" pitchFamily="34" charset="0"/>
              </a:rPr>
              <a:t>« </a:t>
            </a:r>
            <a:r>
              <a:rPr lang="fr-FR" sz="1803" b="1" i="1" dirty="0" smtClean="0">
                <a:solidFill>
                  <a:srgbClr val="000000"/>
                </a:solidFill>
                <a:latin typeface="Calibri" panose="020F0502020204030204" pitchFamily="34" charset="0"/>
                <a:cs typeface="Calibri" panose="020F0502020204030204" pitchFamily="34" charset="0"/>
              </a:rPr>
              <a:t>Eau – Energie</a:t>
            </a:r>
            <a:r>
              <a:rPr lang="fr-FR" sz="1803" i="1" dirty="0" smtClean="0">
                <a:solidFill>
                  <a:srgbClr val="000000"/>
                </a:solidFill>
                <a:latin typeface="Calibri" panose="020F0502020204030204" pitchFamily="34" charset="0"/>
                <a:cs typeface="Calibri" panose="020F0502020204030204" pitchFamily="34" charset="0"/>
              </a:rPr>
              <a:t> a mené </a:t>
            </a:r>
            <a:r>
              <a:rPr lang="fr-FR" sz="1803" i="1" dirty="0">
                <a:solidFill>
                  <a:srgbClr val="000000"/>
                </a:solidFill>
                <a:latin typeface="Calibri" panose="020F0502020204030204" pitchFamily="34" charset="0"/>
                <a:cs typeface="Calibri" panose="020F0502020204030204" pitchFamily="34" charset="0"/>
              </a:rPr>
              <a:t>à un réseau de recyclage d’eau verte de la ville et </a:t>
            </a:r>
            <a:r>
              <a:rPr lang="fr-FR" sz="1803" i="1" dirty="0" smtClean="0">
                <a:solidFill>
                  <a:srgbClr val="000000"/>
                </a:solidFill>
                <a:latin typeface="Calibri" panose="020F0502020204030204" pitchFamily="34" charset="0"/>
                <a:cs typeface="Calibri" panose="020F0502020204030204" pitchFamily="34" charset="0"/>
              </a:rPr>
              <a:t>à la valorisation </a:t>
            </a:r>
            <a:r>
              <a:rPr lang="fr-FR" sz="1803" i="1" dirty="0">
                <a:solidFill>
                  <a:srgbClr val="000000"/>
                </a:solidFill>
                <a:latin typeface="Calibri" panose="020F0502020204030204" pitchFamily="34" charset="0"/>
                <a:cs typeface="Calibri" panose="020F0502020204030204" pitchFamily="34" charset="0"/>
              </a:rPr>
              <a:t>de l’énergie des </a:t>
            </a:r>
            <a:r>
              <a:rPr lang="fr-FR" sz="1803" i="1" dirty="0" smtClean="0">
                <a:solidFill>
                  <a:srgbClr val="000000"/>
                </a:solidFill>
                <a:latin typeface="Calibri" panose="020F0502020204030204" pitchFamily="34" charset="0"/>
                <a:cs typeface="Calibri" panose="020F0502020204030204" pitchFamily="34" charset="0"/>
              </a:rPr>
              <a:t>STEU (au lieu de la REUT).</a:t>
            </a:r>
            <a:endParaRPr lang="fr-FR" sz="1803" i="1" dirty="0">
              <a:solidFill>
                <a:srgbClr val="000000"/>
              </a:solidFill>
              <a:latin typeface="Calibri" panose="020F0502020204030204" pitchFamily="34" charset="0"/>
              <a:cs typeface="Calibri" panose="020F0502020204030204" pitchFamily="34" charset="0"/>
            </a:endParaRPr>
          </a:p>
        </p:txBody>
      </p:sp>
      <p:sp>
        <p:nvSpPr>
          <p:cNvPr id="11" name="Rectangle 10"/>
          <p:cNvSpPr/>
          <p:nvPr/>
        </p:nvSpPr>
        <p:spPr>
          <a:xfrm>
            <a:off x="1132238" y="5848520"/>
            <a:ext cx="8030423" cy="292388"/>
          </a:xfrm>
          <a:prstGeom prst="rect">
            <a:avLst/>
          </a:prstGeom>
          <a:solidFill>
            <a:srgbClr val="FFFFFF"/>
          </a:solidFill>
        </p:spPr>
        <p:txBody>
          <a:bodyPr wrap="square">
            <a:spAutoFit/>
          </a:bodyPr>
          <a:lstStyle/>
          <a:p>
            <a:r>
              <a:rPr lang="fr-FR" sz="1300" dirty="0">
                <a:latin typeface="Calibri" panose="020F0502020204030204" pitchFamily="34" charset="0"/>
                <a:cs typeface="Calibri" panose="020F0502020204030204" pitchFamily="34" charset="0"/>
              </a:rPr>
              <a:t> </a:t>
            </a:r>
            <a:r>
              <a:rPr lang="fr-FR" sz="1300" dirty="0">
                <a:latin typeface="Calibri" panose="020F0502020204030204" pitchFamily="34" charset="0"/>
                <a:cs typeface="Calibri" panose="020F0502020204030204" pitchFamily="34" charset="0"/>
                <a:hlinkClick r:id="rId2"/>
              </a:rPr>
              <a:t>https://www.bienpublic.com/grand-dijon/2011/10/06/le-reservoir-darcy-de-nouveau-utilise-pour-arroser-le-tram</a:t>
            </a:r>
            <a:r>
              <a:rPr lang="fr-FR" sz="1300" dirty="0">
                <a:latin typeface="Calibri" panose="020F0502020204030204" pitchFamily="34" charset="0"/>
                <a:cs typeface="Calibri" panose="020F0502020204030204" pitchFamily="34" charset="0"/>
              </a:rPr>
              <a:t> </a:t>
            </a:r>
            <a:endParaRPr lang="fr-FR" dirty="0">
              <a:hlinkClick r:id="rId3"/>
            </a:endParaRPr>
          </a:p>
        </p:txBody>
      </p:sp>
      <p:sp>
        <p:nvSpPr>
          <p:cNvPr id="5" name="ZoneTexte 4"/>
          <p:cNvSpPr txBox="1"/>
          <p:nvPr/>
        </p:nvSpPr>
        <p:spPr>
          <a:xfrm>
            <a:off x="1492898" y="5393306"/>
            <a:ext cx="3079103" cy="338554"/>
          </a:xfrm>
          <a:prstGeom prst="rect">
            <a:avLst/>
          </a:prstGeom>
          <a:noFill/>
        </p:spPr>
        <p:txBody>
          <a:bodyPr wrap="square" rtlCol="0">
            <a:spAutoFit/>
          </a:bodyPr>
          <a:lstStyle/>
          <a:p>
            <a:r>
              <a:rPr lang="fr-FR" sz="1600" dirty="0" smtClean="0">
                <a:latin typeface="Calibri" panose="020F0502020204030204" pitchFamily="34" charset="0"/>
                <a:cs typeface="Calibri" panose="020F0502020204030204" pitchFamily="34" charset="0"/>
              </a:rPr>
              <a:t>Jardins de l’Arquebuse</a:t>
            </a:r>
            <a:endParaRPr lang="fr-FR" sz="1600" dirty="0">
              <a:latin typeface="Calibri" panose="020F0502020204030204" pitchFamily="34" charset="0"/>
              <a:cs typeface="Calibri" panose="020F0502020204030204" pitchFamily="34" charset="0"/>
            </a:endParaRPr>
          </a:p>
        </p:txBody>
      </p:sp>
      <p:sp>
        <p:nvSpPr>
          <p:cNvPr id="18" name="ZoneTexte 17"/>
          <p:cNvSpPr txBox="1"/>
          <p:nvPr/>
        </p:nvSpPr>
        <p:spPr>
          <a:xfrm>
            <a:off x="4254759" y="5349465"/>
            <a:ext cx="5258263" cy="584775"/>
          </a:xfrm>
          <a:prstGeom prst="rect">
            <a:avLst/>
          </a:prstGeom>
          <a:noFill/>
        </p:spPr>
        <p:txBody>
          <a:bodyPr wrap="square" rtlCol="0">
            <a:spAutoFit/>
          </a:bodyPr>
          <a:lstStyle/>
          <a:p>
            <a:r>
              <a:rPr lang="fr-FR" sz="1600" dirty="0" smtClean="0">
                <a:latin typeface="Calibri" panose="020F0502020204030204" pitchFamily="34" charset="0"/>
                <a:cs typeface="Calibri" panose="020F0502020204030204" pitchFamily="34" charset="0"/>
              </a:rPr>
              <a:t>Plateforme de tramway : </a:t>
            </a:r>
          </a:p>
          <a:p>
            <a:r>
              <a:rPr lang="fr-FR" sz="1600" dirty="0" smtClean="0">
                <a:latin typeface="Calibri" panose="020F0502020204030204" pitchFamily="34" charset="0"/>
                <a:cs typeface="Calibri" panose="020F0502020204030204" pitchFamily="34" charset="0"/>
              </a:rPr>
              <a:t>expérimentation micro-trèfle </a:t>
            </a:r>
            <a:r>
              <a:rPr lang="fr-FR" sz="1600" dirty="0" err="1" smtClean="0">
                <a:latin typeface="Calibri" panose="020F0502020204030204" pitchFamily="34" charset="0"/>
                <a:cs typeface="Calibri" panose="020F0502020204030204" pitchFamily="34" charset="0"/>
              </a:rPr>
              <a:t>Inrae</a:t>
            </a:r>
            <a:endParaRPr lang="fr-FR" sz="1600" dirty="0">
              <a:latin typeface="Calibri" panose="020F0502020204030204" pitchFamily="34" charset="0"/>
              <a:cs typeface="Calibri" panose="020F0502020204030204" pitchFamily="34" charset="0"/>
            </a:endParaRPr>
          </a:p>
        </p:txBody>
      </p:sp>
      <p:sp>
        <p:nvSpPr>
          <p:cNvPr id="19" name="ZoneTexte 18"/>
          <p:cNvSpPr txBox="1"/>
          <p:nvPr/>
        </p:nvSpPr>
        <p:spPr>
          <a:xfrm>
            <a:off x="7333862" y="5349465"/>
            <a:ext cx="1554001" cy="338554"/>
          </a:xfrm>
          <a:prstGeom prst="rect">
            <a:avLst/>
          </a:prstGeom>
          <a:noFill/>
        </p:spPr>
        <p:txBody>
          <a:bodyPr wrap="square" rtlCol="0">
            <a:spAutoFit/>
          </a:bodyPr>
          <a:lstStyle/>
          <a:p>
            <a:pPr algn="r"/>
            <a:r>
              <a:rPr lang="fr-FR" sz="1600" dirty="0" smtClean="0">
                <a:latin typeface="Calibri" panose="020F0502020204030204" pitchFamily="34" charset="0"/>
                <a:cs typeface="Calibri" panose="020F0502020204030204" pitchFamily="34" charset="0"/>
              </a:rPr>
              <a:t>Réservoir Darcy</a:t>
            </a:r>
            <a:endParaRPr lang="fr-FR" sz="1600" dirty="0">
              <a:latin typeface="Calibri" panose="020F0502020204030204" pitchFamily="34" charset="0"/>
              <a:cs typeface="Calibri" panose="020F0502020204030204" pitchFamily="34" charset="0"/>
            </a:endParaRPr>
          </a:p>
        </p:txBody>
      </p:sp>
      <p:sp>
        <p:nvSpPr>
          <p:cNvPr id="20" name="Rectangle 19"/>
          <p:cNvSpPr/>
          <p:nvPr/>
        </p:nvSpPr>
        <p:spPr>
          <a:xfrm>
            <a:off x="1306286" y="2036137"/>
            <a:ext cx="8206736" cy="1787349"/>
          </a:xfrm>
          <a:prstGeom prst="rect">
            <a:avLst/>
          </a:prstGeom>
        </p:spPr>
        <p:txBody>
          <a:bodyPr wrap="square">
            <a:spAutoFit/>
          </a:bodyPr>
          <a:lstStyle/>
          <a:p>
            <a:pPr algn="just"/>
            <a:r>
              <a:rPr lang="fr-FR" sz="1803" i="1" dirty="0" smtClean="0">
                <a:solidFill>
                  <a:srgbClr val="000000"/>
                </a:solidFill>
                <a:latin typeface="Calibri" panose="020F0502020204030204" pitchFamily="34" charset="0"/>
                <a:cs typeface="Calibri" panose="020F0502020204030204" pitchFamily="34" charset="0"/>
              </a:rPr>
              <a:t>pour  </a:t>
            </a:r>
            <a:r>
              <a:rPr lang="fr-FR" sz="1803" i="1" dirty="0">
                <a:solidFill>
                  <a:srgbClr val="000000"/>
                </a:solidFill>
                <a:latin typeface="Calibri" panose="020F0502020204030204" pitchFamily="34" charset="0"/>
                <a:cs typeface="Calibri" panose="020F0502020204030204" pitchFamily="34" charset="0"/>
              </a:rPr>
              <a:t>arroser les espaces verts </a:t>
            </a:r>
            <a:r>
              <a:rPr lang="fr-FR" sz="1803" i="1" dirty="0" smtClean="0">
                <a:solidFill>
                  <a:srgbClr val="000000"/>
                </a:solidFill>
                <a:latin typeface="Calibri" panose="020F0502020204030204" pitchFamily="34" charset="0"/>
                <a:cs typeface="Calibri" panose="020F0502020204030204" pitchFamily="34" charset="0"/>
              </a:rPr>
              <a:t>du tram er les Jardins de l’Arquebuse :  Eau</a:t>
            </a:r>
            <a:r>
              <a:rPr lang="fr-FR" sz="2000" dirty="0" smtClean="0"/>
              <a:t> </a:t>
            </a:r>
            <a:r>
              <a:rPr lang="fr-FR" sz="1803" i="1" dirty="0">
                <a:solidFill>
                  <a:srgbClr val="000000"/>
                </a:solidFill>
                <a:latin typeface="Calibri" panose="020F0502020204030204" pitchFamily="34" charset="0"/>
                <a:cs typeface="Calibri" panose="020F0502020204030204" pitchFamily="34" charset="0"/>
              </a:rPr>
              <a:t>récupérée au niveau d’une nappe </a:t>
            </a:r>
            <a:r>
              <a:rPr lang="fr-FR" sz="1803" i="1" dirty="0" smtClean="0">
                <a:solidFill>
                  <a:srgbClr val="000000"/>
                </a:solidFill>
                <a:latin typeface="Calibri" panose="020F0502020204030204" pitchFamily="34" charset="0"/>
                <a:cs typeface="Calibri" panose="020F0502020204030204" pitchFamily="34" charset="0"/>
              </a:rPr>
              <a:t>phréatique de surface pompée au </a:t>
            </a:r>
            <a:r>
              <a:rPr lang="fr-FR" sz="1803" i="1" dirty="0">
                <a:solidFill>
                  <a:srgbClr val="000000"/>
                </a:solidFill>
                <a:latin typeface="Calibri" panose="020F0502020204030204" pitchFamily="34" charset="0"/>
                <a:cs typeface="Calibri" panose="020F0502020204030204" pitchFamily="34" charset="0"/>
              </a:rPr>
              <a:t>parking de La </a:t>
            </a:r>
            <a:r>
              <a:rPr lang="fr-FR" sz="1803" i="1" dirty="0" err="1">
                <a:solidFill>
                  <a:srgbClr val="000000"/>
                </a:solidFill>
                <a:latin typeface="Calibri" panose="020F0502020204030204" pitchFamily="34" charset="0"/>
                <a:cs typeface="Calibri" panose="020F0502020204030204" pitchFamily="34" charset="0"/>
              </a:rPr>
              <a:t>Trémouille</a:t>
            </a:r>
            <a:r>
              <a:rPr lang="fr-FR" sz="1803" i="1" dirty="0">
                <a:solidFill>
                  <a:srgbClr val="000000"/>
                </a:solidFill>
                <a:latin typeface="Calibri" panose="020F0502020204030204" pitchFamily="34" charset="0"/>
                <a:cs typeface="Calibri" panose="020F0502020204030204" pitchFamily="34" charset="0"/>
              </a:rPr>
              <a:t>, puis ramenée aux réservoirs Darcy et </a:t>
            </a:r>
            <a:r>
              <a:rPr lang="fr-FR" sz="1803" i="1" dirty="0" err="1">
                <a:solidFill>
                  <a:srgbClr val="000000"/>
                </a:solidFill>
                <a:latin typeface="Calibri" panose="020F0502020204030204" pitchFamily="34" charset="0"/>
                <a:cs typeface="Calibri" panose="020F0502020204030204" pitchFamily="34" charset="0"/>
              </a:rPr>
              <a:t>Montmuzard</a:t>
            </a:r>
            <a:r>
              <a:rPr lang="fr-FR" sz="1803" i="1" dirty="0">
                <a:solidFill>
                  <a:srgbClr val="000000"/>
                </a:solidFill>
                <a:latin typeface="Calibri" panose="020F0502020204030204" pitchFamily="34" charset="0"/>
                <a:cs typeface="Calibri" panose="020F0502020204030204" pitchFamily="34" charset="0"/>
              </a:rPr>
              <a:t> qui alimentent l’arrosage </a:t>
            </a:r>
            <a:r>
              <a:rPr lang="fr-FR" sz="1803" i="1" dirty="0" smtClean="0">
                <a:solidFill>
                  <a:srgbClr val="000000"/>
                </a:solidFill>
                <a:latin typeface="Calibri" panose="020F0502020204030204" pitchFamily="34" charset="0"/>
                <a:cs typeface="Calibri" panose="020F0502020204030204" pitchFamily="34" charset="0"/>
              </a:rPr>
              <a:t>automatique : arrosage de 3000 arbres – 13 ha engazonnés / 15 km de tram.</a:t>
            </a:r>
            <a:endParaRPr lang="fr-FR" sz="1803" i="1" dirty="0">
              <a:solidFill>
                <a:srgbClr val="000000"/>
              </a:solidFill>
              <a:latin typeface="Calibri" panose="020F0502020204030204" pitchFamily="34" charset="0"/>
              <a:cs typeface="Calibri" panose="020F0502020204030204" pitchFamily="34" charset="0"/>
            </a:endParaRPr>
          </a:p>
          <a:p>
            <a:pPr algn="just"/>
            <a:r>
              <a:rPr lang="fr-FR" sz="1803" i="1" dirty="0" smtClean="0">
                <a:solidFill>
                  <a:srgbClr val="000000"/>
                </a:solidFill>
                <a:latin typeface="Calibri" panose="020F0502020204030204" pitchFamily="34" charset="0"/>
                <a:cs typeface="Calibri" panose="020F0502020204030204" pitchFamily="34" charset="0"/>
              </a:rPr>
              <a:t> </a:t>
            </a:r>
            <a:endParaRPr lang="fr-FR" sz="1803" i="1" dirty="0">
              <a:solidFill>
                <a:srgbClr val="000000"/>
              </a:solidFill>
              <a:latin typeface="Calibri" panose="020F0502020204030204" pitchFamily="34" charset="0"/>
              <a:cs typeface="Calibri" panose="020F0502020204030204" pitchFamily="34" charset="0"/>
            </a:endParaRPr>
          </a:p>
          <a:p>
            <a:pPr algn="just"/>
            <a:endParaRPr lang="fr-FR" sz="1803" i="1" dirty="0">
              <a:solidFill>
                <a:srgbClr val="000000"/>
              </a:solidFill>
              <a:latin typeface="Calibri" panose="020F0502020204030204" pitchFamily="34" charset="0"/>
              <a:cs typeface="Calibri" panose="020F0502020204030204" pitchFamily="34" charset="0"/>
            </a:endParaRPr>
          </a:p>
        </p:txBody>
      </p:sp>
      <p:pic>
        <p:nvPicPr>
          <p:cNvPr id="21" name="Image 20"/>
          <p:cNvPicPr>
            <a:picLocks noChangeAspect="1"/>
          </p:cNvPicPr>
          <p:nvPr/>
        </p:nvPicPr>
        <p:blipFill>
          <a:blip r:embed="rId4"/>
          <a:stretch>
            <a:fillRect/>
          </a:stretch>
        </p:blipFill>
        <p:spPr>
          <a:xfrm>
            <a:off x="1492898" y="3340530"/>
            <a:ext cx="8580588" cy="2048083"/>
          </a:xfrm>
          <a:prstGeom prst="rect">
            <a:avLst/>
          </a:prstGeom>
        </p:spPr>
      </p:pic>
      <p:grpSp>
        <p:nvGrpSpPr>
          <p:cNvPr id="25" name="Groupe 24"/>
          <p:cNvGrpSpPr/>
          <p:nvPr/>
        </p:nvGrpSpPr>
        <p:grpSpPr>
          <a:xfrm>
            <a:off x="9526974" y="1105588"/>
            <a:ext cx="1441119" cy="1188479"/>
            <a:chOff x="9643649" y="1246748"/>
            <a:chExt cx="1441119" cy="1188479"/>
          </a:xfrm>
          <a:effectLst>
            <a:outerShdw blurRad="50800" dist="38100" dir="2700000" algn="tl" rotWithShape="0">
              <a:prstClr val="black">
                <a:alpha val="40000"/>
              </a:prstClr>
            </a:outerShdw>
          </a:effectLst>
        </p:grpSpPr>
        <p:sp>
          <p:nvSpPr>
            <p:cNvPr id="22" name="Larme 21"/>
            <p:cNvSpPr/>
            <p:nvPr/>
          </p:nvSpPr>
          <p:spPr>
            <a:xfrm>
              <a:off x="9643649" y="1246748"/>
              <a:ext cx="1441117" cy="118847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9826238" y="1392950"/>
              <a:ext cx="1258530" cy="830997"/>
            </a:xfrm>
            <a:prstGeom prst="rect">
              <a:avLst/>
            </a:prstGeom>
            <a:noFill/>
          </p:spPr>
          <p:txBody>
            <a:bodyPr wrap="square" rtlCol="0">
              <a:spAutoFit/>
            </a:bodyPr>
            <a:lstStyle/>
            <a:p>
              <a:r>
                <a:rPr lang="fr-FR" sz="1600" b="1" dirty="0">
                  <a:solidFill>
                    <a:schemeClr val="bg1"/>
                  </a:solidFill>
                  <a:latin typeface="Arial Narrow" panose="020B0606020202030204" pitchFamily="34" charset="0"/>
                  <a:cs typeface="Calibri" panose="020F0502020204030204" pitchFamily="34" charset="0"/>
                </a:rPr>
                <a:t>500 m³ d’eau </a:t>
              </a:r>
              <a:r>
                <a:rPr lang="fr-FR" sz="1600" b="1" dirty="0" smtClean="0">
                  <a:solidFill>
                    <a:schemeClr val="bg1"/>
                  </a:solidFill>
                  <a:latin typeface="Arial Narrow" panose="020B0606020202030204" pitchFamily="34" charset="0"/>
                  <a:cs typeface="Calibri" panose="020F0502020204030204" pitchFamily="34" charset="0"/>
                </a:rPr>
                <a:t>nécessaires </a:t>
              </a:r>
              <a:r>
                <a:rPr lang="fr-FR" sz="1600" b="1" dirty="0">
                  <a:solidFill>
                    <a:schemeClr val="bg1"/>
                  </a:solidFill>
                  <a:latin typeface="Arial Narrow" panose="020B0606020202030204" pitchFamily="34" charset="0"/>
                  <a:cs typeface="Calibri" panose="020F0502020204030204" pitchFamily="34" charset="0"/>
                </a:rPr>
                <a:t>chaque </a:t>
              </a:r>
              <a:r>
                <a:rPr lang="fr-FR" sz="1600" b="1" dirty="0" smtClean="0">
                  <a:solidFill>
                    <a:schemeClr val="bg1"/>
                  </a:solidFill>
                  <a:latin typeface="Arial Narrow" panose="020B0606020202030204" pitchFamily="34" charset="0"/>
                  <a:cs typeface="Calibri" panose="020F0502020204030204" pitchFamily="34" charset="0"/>
                </a:rPr>
                <a:t>nuit</a:t>
              </a:r>
              <a:endParaRPr lang="fr-FR" sz="1600" b="1" dirty="0">
                <a:solidFill>
                  <a:schemeClr val="bg1"/>
                </a:solidFill>
                <a:latin typeface="Arial Narrow" panose="020B0606020202030204" pitchFamily="34" charset="0"/>
              </a:endParaRPr>
            </a:p>
          </p:txBody>
        </p:sp>
      </p:grpSp>
      <p:grpSp>
        <p:nvGrpSpPr>
          <p:cNvPr id="27" name="Groupe 26"/>
          <p:cNvGrpSpPr/>
          <p:nvPr/>
        </p:nvGrpSpPr>
        <p:grpSpPr>
          <a:xfrm>
            <a:off x="9500596" y="2492819"/>
            <a:ext cx="1872253" cy="2319998"/>
            <a:chOff x="9650663" y="2511480"/>
            <a:chExt cx="1724608" cy="2319998"/>
          </a:xfrm>
          <a:effectLst>
            <a:outerShdw blurRad="50800" dist="38100" dir="2700000" algn="tl" rotWithShape="0">
              <a:prstClr val="black">
                <a:alpha val="40000"/>
              </a:prstClr>
            </a:outerShdw>
          </a:effectLst>
        </p:grpSpPr>
        <p:sp>
          <p:nvSpPr>
            <p:cNvPr id="26" name="Larme 25"/>
            <p:cNvSpPr/>
            <p:nvPr/>
          </p:nvSpPr>
          <p:spPr>
            <a:xfrm flipH="1">
              <a:off x="9650663" y="2511480"/>
              <a:ext cx="1724608" cy="231999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650663" y="2634837"/>
              <a:ext cx="1724608" cy="1865126"/>
            </a:xfrm>
            <a:prstGeom prst="rect">
              <a:avLst/>
            </a:prstGeom>
          </p:spPr>
          <p:txBody>
            <a:bodyPr wrap="square">
              <a:spAutoFit/>
            </a:bodyPr>
            <a:lstStyle/>
            <a:p>
              <a:pPr algn="ctr">
                <a:lnSpc>
                  <a:spcPct val="120000"/>
                </a:lnSpc>
              </a:pPr>
              <a:r>
                <a:rPr lang="fr-FR" sz="1600" b="1" dirty="0">
                  <a:solidFill>
                    <a:schemeClr val="bg1"/>
                  </a:solidFill>
                  <a:latin typeface="Arial Narrow" panose="020B0606020202030204" pitchFamily="34" charset="0"/>
                  <a:cs typeface="Calibri" panose="020F0502020204030204" pitchFamily="34" charset="0"/>
                </a:rPr>
                <a:t>B</a:t>
              </a:r>
              <a:r>
                <a:rPr lang="fr-FR" sz="1600" b="1" dirty="0" smtClean="0">
                  <a:solidFill>
                    <a:schemeClr val="bg1"/>
                  </a:solidFill>
                  <a:latin typeface="Arial Narrow" panose="020B0606020202030204" pitchFamily="34" charset="0"/>
                  <a:cs typeface="Calibri" panose="020F0502020204030204" pitchFamily="34" charset="0"/>
                </a:rPr>
                <a:t>esoin </a:t>
              </a:r>
              <a:r>
                <a:rPr lang="fr-FR" sz="1600" b="1" dirty="0">
                  <a:solidFill>
                    <a:schemeClr val="bg1"/>
                  </a:solidFill>
                  <a:latin typeface="Arial Narrow" panose="020B0606020202030204" pitchFamily="34" charset="0"/>
                  <a:cs typeface="Calibri" panose="020F0502020204030204" pitchFamily="34" charset="0"/>
                </a:rPr>
                <a:t>en eau estimé entre 70 000  et 95 000 m³ /an selon les conditions météorologiques</a:t>
              </a:r>
            </a:p>
          </p:txBody>
        </p:sp>
      </p:grpSp>
    </p:spTree>
    <p:extLst>
      <p:ext uri="{BB962C8B-B14F-4D97-AF65-F5344CB8AC3E}">
        <p14:creationId xmlns:p14="http://schemas.microsoft.com/office/powerpoint/2010/main" val="16147648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Idées à retenir : </a:t>
            </a:r>
            <a:r>
              <a:rPr lang="fr-FR" sz="2400" strike="noStrike" cap="all" spc="-1" dirty="0" smtClean="0">
                <a:solidFill>
                  <a:srgbClr val="F87B5A"/>
                </a:solidFill>
                <a:latin typeface="Calibri"/>
                <a:ea typeface="DejaVu Sans"/>
              </a:rPr>
              <a:t>Economies d’eau à l’échelle des collectivités</a:t>
            </a:r>
            <a:endParaRPr lang="fr-FR" sz="2400" strike="noStrike" spc="-1" dirty="0">
              <a:solidFill>
                <a:srgbClr val="F87B5A"/>
              </a:solidFill>
              <a:latin typeface="Arial"/>
            </a:endParaRPr>
          </a:p>
        </p:txBody>
      </p:sp>
      <p:sp>
        <p:nvSpPr>
          <p:cNvPr id="3" name="Rectangle 2"/>
          <p:cNvSpPr/>
          <p:nvPr/>
        </p:nvSpPr>
        <p:spPr>
          <a:xfrm>
            <a:off x="925286" y="1006233"/>
            <a:ext cx="10352314" cy="2437590"/>
          </a:xfrm>
          <a:prstGeom prst="rect">
            <a:avLst/>
          </a:prstGeom>
        </p:spPr>
        <p:txBody>
          <a:bodyPr wrap="square">
            <a:spAutoFit/>
          </a:bodyPr>
          <a:lstStyle/>
          <a:p>
            <a:pPr marL="933237" lvl="1" indent="-518465">
              <a:buFont typeface="Arial" panose="020B0604020202020204" pitchFamily="34" charset="0"/>
              <a:buChar char="•"/>
            </a:pPr>
            <a:r>
              <a:rPr lang="fr-FR" sz="2540" dirty="0" smtClean="0"/>
              <a:t>Détecter / Surveiller – Réparer les fuites </a:t>
            </a:r>
            <a:endParaRPr lang="fr-FR" sz="2540" dirty="0"/>
          </a:p>
          <a:p>
            <a:pPr marL="933237" lvl="1" indent="-518465">
              <a:buFont typeface="Arial" panose="020B0604020202020204" pitchFamily="34" charset="0"/>
              <a:buChar char="•"/>
            </a:pPr>
            <a:r>
              <a:rPr lang="fr-FR" sz="2540" dirty="0" smtClean="0"/>
              <a:t>Impulser les économies au niveau communal</a:t>
            </a:r>
          </a:p>
          <a:p>
            <a:pPr marL="933237" lvl="1" indent="-518465">
              <a:buFont typeface="Arial" panose="020B0604020202020204" pitchFamily="34" charset="0"/>
              <a:buChar char="•"/>
            </a:pPr>
            <a:r>
              <a:rPr lang="fr-FR" sz="2540" dirty="0" smtClean="0"/>
              <a:t>Mobiliser / Optimiser la végétation (</a:t>
            </a:r>
            <a:r>
              <a:rPr lang="fr-FR" sz="2540" i="1" dirty="0" smtClean="0"/>
              <a:t>multi-bénéfices</a:t>
            </a:r>
            <a:r>
              <a:rPr lang="fr-FR" sz="2540" dirty="0" smtClean="0"/>
              <a:t>)</a:t>
            </a:r>
            <a:endParaRPr lang="fr-FR" sz="2540" dirty="0"/>
          </a:p>
          <a:p>
            <a:pPr marL="933237" lvl="1" indent="-518465">
              <a:buFont typeface="Arial" panose="020B0604020202020204" pitchFamily="34" charset="0"/>
              <a:buChar char="•"/>
            </a:pPr>
            <a:r>
              <a:rPr lang="fr-FR" sz="2540" dirty="0" smtClean="0"/>
              <a:t>Utiliser des ENC en substitution de pompages sur la nappe</a:t>
            </a:r>
          </a:p>
          <a:p>
            <a:pPr marL="933237" lvl="1" indent="-518465">
              <a:buFont typeface="Arial" panose="020B0604020202020204" pitchFamily="34" charset="0"/>
              <a:buChar char="•"/>
            </a:pPr>
            <a:r>
              <a:rPr lang="fr-FR" sz="2540" dirty="0" smtClean="0"/>
              <a:t>S’inscrire </a:t>
            </a:r>
            <a:r>
              <a:rPr lang="fr-FR" sz="2540" dirty="0"/>
              <a:t>dans une logique </a:t>
            </a:r>
            <a:r>
              <a:rPr lang="fr-FR" sz="2540" dirty="0" smtClean="0"/>
              <a:t>globale d’économie circulaire</a:t>
            </a:r>
          </a:p>
          <a:p>
            <a:pPr marL="414772" lvl="1"/>
            <a:r>
              <a:rPr lang="fr-FR" sz="2540" dirty="0" smtClean="0"/>
              <a:t> </a:t>
            </a:r>
            <a:endParaRPr lang="fr-FR" sz="2540" dirty="0"/>
          </a:p>
        </p:txBody>
      </p:sp>
      <p:grpSp>
        <p:nvGrpSpPr>
          <p:cNvPr id="15" name="Groupe 14"/>
          <p:cNvGrpSpPr/>
          <p:nvPr/>
        </p:nvGrpSpPr>
        <p:grpSpPr>
          <a:xfrm>
            <a:off x="9277349" y="962736"/>
            <a:ext cx="1638301" cy="1139366"/>
            <a:chOff x="9848849" y="785228"/>
            <a:chExt cx="1638301" cy="1139366"/>
          </a:xfrm>
        </p:grpSpPr>
        <p:sp>
          <p:nvSpPr>
            <p:cNvPr id="14" name="Larme 13"/>
            <p:cNvSpPr/>
            <p:nvPr/>
          </p:nvSpPr>
          <p:spPr>
            <a:xfrm flipH="1">
              <a:off x="9848849" y="785228"/>
              <a:ext cx="1485900" cy="1139366"/>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0001250" y="912816"/>
              <a:ext cx="1485900" cy="923330"/>
            </a:xfrm>
            <a:prstGeom prst="rect">
              <a:avLst/>
            </a:prstGeom>
            <a:noFill/>
          </p:spPr>
          <p:txBody>
            <a:bodyPr wrap="square" rtlCol="0">
              <a:spAutoFit/>
            </a:bodyPr>
            <a:lstStyle/>
            <a:p>
              <a:r>
                <a:rPr lang="fr-FR" b="1" dirty="0" smtClean="0"/>
                <a:t>Culture commune de l’eau</a:t>
              </a:r>
              <a:endParaRPr lang="fr-FR" b="1" dirty="0"/>
            </a:p>
          </p:txBody>
        </p:sp>
      </p:grpSp>
      <p:grpSp>
        <p:nvGrpSpPr>
          <p:cNvPr id="19" name="Groupe 18"/>
          <p:cNvGrpSpPr/>
          <p:nvPr/>
        </p:nvGrpSpPr>
        <p:grpSpPr>
          <a:xfrm>
            <a:off x="9296399" y="962736"/>
            <a:ext cx="1638301" cy="1139366"/>
            <a:chOff x="9848849" y="785228"/>
            <a:chExt cx="1638301" cy="1139366"/>
          </a:xfrm>
        </p:grpSpPr>
        <p:sp>
          <p:nvSpPr>
            <p:cNvPr id="20" name="Larme 19"/>
            <p:cNvSpPr/>
            <p:nvPr/>
          </p:nvSpPr>
          <p:spPr>
            <a:xfrm flipH="1">
              <a:off x="9848849" y="785228"/>
              <a:ext cx="1485900" cy="1139366"/>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001250" y="912816"/>
              <a:ext cx="1485900" cy="923330"/>
            </a:xfrm>
            <a:prstGeom prst="rect">
              <a:avLst/>
            </a:prstGeom>
            <a:noFill/>
          </p:spPr>
          <p:txBody>
            <a:bodyPr wrap="square" rtlCol="0">
              <a:spAutoFit/>
            </a:bodyPr>
            <a:lstStyle/>
            <a:p>
              <a:r>
                <a:rPr lang="fr-FR" b="1" dirty="0" smtClean="0"/>
                <a:t>Culture commune de l’eau</a:t>
              </a:r>
              <a:endParaRPr lang="fr-FR" b="1" dirty="0"/>
            </a:p>
          </p:txBody>
        </p:sp>
      </p:grpSp>
    </p:spTree>
    <p:extLst>
      <p:ext uri="{BB962C8B-B14F-4D97-AF65-F5344CB8AC3E}">
        <p14:creationId xmlns:p14="http://schemas.microsoft.com/office/powerpoint/2010/main" val="3761797260"/>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4"/>
          <p:cNvSpPr txBox="1">
            <a:spLocks/>
          </p:cNvSpPr>
          <p:nvPr/>
        </p:nvSpPr>
        <p:spPr>
          <a:xfrm>
            <a:off x="11257936" y="6349486"/>
            <a:ext cx="49125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2</a:t>
            </a:fld>
            <a:endParaRPr lang="fr-FR" sz="1200" dirty="0"/>
          </a:p>
        </p:txBody>
      </p:sp>
      <p:sp>
        <p:nvSpPr>
          <p:cNvPr id="4" name="Espace réservé du contenu 2"/>
          <p:cNvSpPr txBox="1">
            <a:spLocks/>
          </p:cNvSpPr>
          <p:nvPr/>
        </p:nvSpPr>
        <p:spPr>
          <a:xfrm>
            <a:off x="1149869" y="2698636"/>
            <a:ext cx="5512188" cy="4050269"/>
          </a:xfrm>
          <a:prstGeom prst="rect">
            <a:avLst/>
          </a:prstGeom>
        </p:spPr>
        <p:txBody>
          <a:bodyPr>
            <a:normAutofit/>
          </a:bodyPr>
          <a:lstStyle>
            <a:lvl1pPr marL="0" indent="0" algn="l" defTabSz="457200" rtl="0" eaLnBrk="1" latinLnBrk="0" hangingPunct="1">
              <a:spcBef>
                <a:spcPct val="20000"/>
              </a:spcBef>
              <a:buFontTx/>
              <a:buNone/>
              <a:defRPr sz="3200" kern="1200">
                <a:ln>
                  <a:noFill/>
                </a:ln>
                <a:solidFill>
                  <a:schemeClr val="bg2"/>
                </a:solidFill>
                <a:latin typeface="Arial"/>
                <a:ea typeface="+mn-ea"/>
                <a:cs typeface="Arial"/>
              </a:defRPr>
            </a:lvl1pPr>
            <a:lvl2pPr marL="457200" indent="0" algn="l" defTabSz="457200" rtl="0" eaLnBrk="1" latinLnBrk="0" hangingPunct="1">
              <a:spcBef>
                <a:spcPct val="20000"/>
              </a:spcBef>
              <a:buFontTx/>
              <a:buNone/>
              <a:defRPr sz="1200" kern="1200">
                <a:ln>
                  <a:noFill/>
                </a:ln>
                <a:solidFill>
                  <a:schemeClr val="bg2"/>
                </a:solidFill>
                <a:latin typeface="Arial"/>
                <a:ea typeface="+mn-ea"/>
                <a:cs typeface="+mn-cs"/>
              </a:defRPr>
            </a:lvl2pPr>
            <a:lvl3pPr marL="914400" indent="0" algn="l" defTabSz="457200" rtl="0" eaLnBrk="1" latinLnBrk="0" hangingPunct="1">
              <a:spcBef>
                <a:spcPct val="20000"/>
              </a:spcBef>
              <a:buFontTx/>
              <a:buNone/>
              <a:defRPr sz="900" kern="1200" baseline="0">
                <a:ln>
                  <a:noFill/>
                </a:ln>
                <a:solidFill>
                  <a:schemeClr val="bg2"/>
                </a:solidFill>
                <a:latin typeface="Arial"/>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buFont typeface="Arial" panose="020B0604020202020204" pitchFamily="34" charset="0"/>
              <a:buChar char="•"/>
            </a:pPr>
            <a:r>
              <a:rPr lang="fr-FR" sz="1600" dirty="0" smtClean="0">
                <a:solidFill>
                  <a:schemeClr val="bg1">
                    <a:lumMod val="50000"/>
                  </a:schemeClr>
                </a:solidFill>
                <a:latin typeface="Avenir Book"/>
                <a:cs typeface="Avenir Book"/>
              </a:rPr>
              <a:t>Expert </a:t>
            </a:r>
            <a:r>
              <a:rPr lang="fr-FR" sz="1600" dirty="0">
                <a:solidFill>
                  <a:schemeClr val="bg1">
                    <a:lumMod val="50000"/>
                  </a:schemeClr>
                </a:solidFill>
                <a:latin typeface="Avenir Book"/>
                <a:cs typeface="Avenir Book"/>
              </a:rPr>
              <a:t>public de référence </a:t>
            </a:r>
            <a:r>
              <a:rPr lang="fr-FR" sz="1600" dirty="0" smtClean="0">
                <a:solidFill>
                  <a:schemeClr val="bg1">
                    <a:lumMod val="50000"/>
                  </a:schemeClr>
                </a:solidFill>
                <a:latin typeface="Avenir Book"/>
                <a:cs typeface="Avenir Book"/>
              </a:rPr>
              <a:t>: </a:t>
            </a:r>
            <a:r>
              <a:rPr lang="fr-FR" sz="1600" b="1" dirty="0" smtClean="0">
                <a:solidFill>
                  <a:srgbClr val="FA7D5B"/>
                </a:solidFill>
                <a:latin typeface="Avenir Black"/>
                <a:cs typeface="Avenir Black"/>
              </a:rPr>
              <a:t>4 </a:t>
            </a:r>
            <a:r>
              <a:rPr lang="fr-FR" sz="1600" b="1" dirty="0">
                <a:solidFill>
                  <a:srgbClr val="FA7D5B"/>
                </a:solidFill>
                <a:latin typeface="Avenir Black"/>
                <a:cs typeface="Avenir Black"/>
              </a:rPr>
              <a:t>domaines</a:t>
            </a:r>
            <a:r>
              <a:rPr lang="fr-FR" sz="1600" b="1" dirty="0">
                <a:solidFill>
                  <a:srgbClr val="FA7D5B"/>
                </a:solidFill>
                <a:latin typeface="Avenir Book"/>
                <a:cs typeface="Avenir Book"/>
              </a:rPr>
              <a:t> </a:t>
            </a:r>
            <a:endParaRPr lang="fr-FR" sz="1600" b="1" dirty="0" smtClean="0">
              <a:solidFill>
                <a:srgbClr val="FA7D5B"/>
              </a:solidFill>
              <a:latin typeface="Avenir Book"/>
              <a:cs typeface="Avenir Book"/>
            </a:endParaRPr>
          </a:p>
          <a:p>
            <a:pPr marL="0" lvl="1"/>
            <a:r>
              <a:rPr lang="fr-FR" sz="1600" b="1" dirty="0">
                <a:solidFill>
                  <a:srgbClr val="F07D00"/>
                </a:solidFill>
                <a:latin typeface="Avenir Book"/>
                <a:cs typeface="Avenir Book"/>
              </a:rPr>
              <a:t>	</a:t>
            </a:r>
            <a:r>
              <a:rPr lang="fr-FR" sz="1600" b="1" dirty="0" smtClean="0">
                <a:solidFill>
                  <a:schemeClr val="tx1"/>
                </a:solidFill>
                <a:latin typeface="Avenir Book"/>
                <a:cs typeface="Avenir Book"/>
              </a:rPr>
              <a:t>Risques</a:t>
            </a:r>
            <a:r>
              <a:rPr lang="fr-FR" sz="1600" b="1" dirty="0" smtClean="0">
                <a:solidFill>
                  <a:schemeClr val="tx1"/>
                </a:solidFill>
                <a:latin typeface="Avenir Book"/>
                <a:cs typeface="Avenir Book"/>
              </a:rPr>
              <a:t>, Environnement (Eau</a:t>
            </a:r>
            <a:r>
              <a:rPr lang="fr-FR" sz="1600" b="1" dirty="0" smtClean="0">
                <a:solidFill>
                  <a:schemeClr val="tx1"/>
                </a:solidFill>
                <a:latin typeface="Avenir Book"/>
                <a:cs typeface="Avenir Book"/>
              </a:rPr>
              <a:t>)				 </a:t>
            </a:r>
            <a:r>
              <a:rPr lang="fr-FR" sz="1600" b="1" dirty="0" smtClean="0">
                <a:solidFill>
                  <a:schemeClr val="tx1"/>
                </a:solidFill>
                <a:latin typeface="Avenir Book"/>
                <a:cs typeface="Avenir Book"/>
              </a:rPr>
              <a:t>Mobilité et Aménagements. </a:t>
            </a:r>
          </a:p>
          <a:p>
            <a:pPr marL="285750" lvl="1" indent="-285750">
              <a:buFont typeface="Arial" panose="020B0604020202020204" pitchFamily="34" charset="0"/>
              <a:buChar char="•"/>
            </a:pPr>
            <a:r>
              <a:rPr lang="fr-FR" sz="1600" dirty="0" smtClean="0">
                <a:solidFill>
                  <a:schemeClr val="bg1">
                    <a:lumMod val="50000"/>
                  </a:schemeClr>
                </a:solidFill>
                <a:latin typeface="Avenir Book"/>
                <a:cs typeface="Avenir Book"/>
              </a:rPr>
              <a:t>Accompagner le triple défi </a:t>
            </a:r>
            <a:r>
              <a:rPr lang="fr-FR" sz="1600" dirty="0">
                <a:solidFill>
                  <a:schemeClr val="bg1">
                    <a:lumMod val="50000"/>
                  </a:schemeClr>
                </a:solidFill>
                <a:latin typeface="Avenir Book"/>
                <a:cs typeface="Avenir Book"/>
              </a:rPr>
              <a:t>de la </a:t>
            </a:r>
            <a:r>
              <a:rPr lang="fr-FR" sz="1600" b="1" dirty="0" smtClean="0">
                <a:solidFill>
                  <a:srgbClr val="FA7D5B"/>
                </a:solidFill>
                <a:latin typeface="Avenir Black"/>
                <a:cs typeface="Avenir Black"/>
              </a:rPr>
              <a:t>transition écologique, numérique </a:t>
            </a:r>
            <a:r>
              <a:rPr lang="fr-FR" sz="1600" dirty="0">
                <a:solidFill>
                  <a:schemeClr val="bg1">
                    <a:lumMod val="50000"/>
                  </a:schemeClr>
                </a:solidFill>
                <a:latin typeface="Avenir Book"/>
                <a:cs typeface="Avenir Book"/>
              </a:rPr>
              <a:t>et</a:t>
            </a:r>
            <a:r>
              <a:rPr lang="fr-FR" sz="1600" dirty="0">
                <a:solidFill>
                  <a:srgbClr val="F07D00"/>
                </a:solidFill>
                <a:latin typeface="Avenir Book"/>
                <a:cs typeface="Avenir Book"/>
              </a:rPr>
              <a:t> </a:t>
            </a:r>
            <a:r>
              <a:rPr lang="fr-FR" sz="1600" b="1" dirty="0" smtClean="0">
                <a:solidFill>
                  <a:srgbClr val="FA7D5B"/>
                </a:solidFill>
                <a:latin typeface="Avenir Black"/>
                <a:cs typeface="Avenir Black"/>
              </a:rPr>
              <a:t>énergétique</a:t>
            </a:r>
            <a:r>
              <a:rPr lang="fr-FR" sz="1600" dirty="0" smtClean="0">
                <a:solidFill>
                  <a:srgbClr val="F07D00"/>
                </a:solidFill>
                <a:latin typeface="Avenir Black"/>
                <a:cs typeface="Avenir Black"/>
              </a:rPr>
              <a:t> </a:t>
            </a:r>
            <a:r>
              <a:rPr lang="fr-FR" sz="1600" dirty="0" smtClean="0">
                <a:solidFill>
                  <a:schemeClr val="bg1">
                    <a:lumMod val="50000"/>
                  </a:schemeClr>
                </a:solidFill>
                <a:latin typeface="Avenir Book"/>
                <a:cs typeface="Avenir Book"/>
              </a:rPr>
              <a:t>des territoires. </a:t>
            </a:r>
          </a:p>
          <a:p>
            <a:pPr marL="285750" lvl="1" indent="-285750">
              <a:buFont typeface="Arial" panose="020B0604020202020204" pitchFamily="34" charset="0"/>
              <a:buChar char="•"/>
            </a:pPr>
            <a:r>
              <a:rPr lang="fr-FR" sz="1600" dirty="0" smtClean="0">
                <a:solidFill>
                  <a:schemeClr val="bg1">
                    <a:lumMod val="50000"/>
                  </a:schemeClr>
                </a:solidFill>
                <a:latin typeface="Avenir Book"/>
                <a:cs typeface="Avenir Book"/>
              </a:rPr>
              <a:t>Apporter </a:t>
            </a:r>
            <a:r>
              <a:rPr lang="fr-FR" sz="1600" dirty="0">
                <a:solidFill>
                  <a:schemeClr val="bg1">
                    <a:lumMod val="50000"/>
                  </a:schemeClr>
                </a:solidFill>
                <a:latin typeface="Avenir Book"/>
                <a:cs typeface="Avenir Book"/>
              </a:rPr>
              <a:t>des solutions sur-mesure, aux collectivités, maîtres d’ouvrage, entreprises ou porteurs des politiques publiques</a:t>
            </a:r>
          </a:p>
          <a:p>
            <a:pPr marL="285750" lvl="1" indent="-285750" algn="just">
              <a:buFont typeface="Arial" panose="020B0604020202020204" pitchFamily="34" charset="0"/>
              <a:buChar char="•"/>
            </a:pPr>
            <a:r>
              <a:rPr lang="fr-FR" sz="1600" dirty="0">
                <a:solidFill>
                  <a:schemeClr val="bg1">
                    <a:lumMod val="50000"/>
                  </a:schemeClr>
                </a:solidFill>
                <a:latin typeface="Avenir Book"/>
                <a:cs typeface="Avenir Book"/>
              </a:rPr>
              <a:t>Intervenir de la définition du projet à son </a:t>
            </a:r>
            <a:r>
              <a:rPr lang="fr-FR" sz="1600" dirty="0" smtClean="0">
                <a:solidFill>
                  <a:schemeClr val="bg1">
                    <a:lumMod val="50000"/>
                  </a:schemeClr>
                </a:solidFill>
                <a:latin typeface="Avenir Book"/>
                <a:cs typeface="Avenir Book"/>
              </a:rPr>
              <a:t>évaluation.</a:t>
            </a:r>
            <a:endParaRPr lang="fr-FR" sz="1600" dirty="0">
              <a:solidFill>
                <a:schemeClr val="bg1">
                  <a:lumMod val="50000"/>
                </a:schemeClr>
              </a:solidFill>
              <a:latin typeface="Avenir Book"/>
              <a:cs typeface="Avenir Book"/>
            </a:endParaRPr>
          </a:p>
        </p:txBody>
      </p:sp>
      <p:sp>
        <p:nvSpPr>
          <p:cNvPr id="5" name="Espace réservé du contenu 2"/>
          <p:cNvSpPr txBox="1">
            <a:spLocks/>
          </p:cNvSpPr>
          <p:nvPr/>
        </p:nvSpPr>
        <p:spPr>
          <a:xfrm>
            <a:off x="6513792" y="2398764"/>
            <a:ext cx="4512197" cy="4050269"/>
          </a:xfrm>
          <a:prstGeom prst="rect">
            <a:avLst/>
          </a:prstGeom>
        </p:spPr>
        <p:txBody>
          <a:bodyPr>
            <a:normAutofit/>
          </a:bodyPr>
          <a:lstStyle>
            <a:lvl1pPr marL="0" indent="0" algn="l" defTabSz="457200" rtl="0" eaLnBrk="1" latinLnBrk="0" hangingPunct="1">
              <a:spcBef>
                <a:spcPct val="20000"/>
              </a:spcBef>
              <a:buFontTx/>
              <a:buNone/>
              <a:defRPr sz="3200" kern="1200">
                <a:ln>
                  <a:noFill/>
                </a:ln>
                <a:solidFill>
                  <a:schemeClr val="bg2"/>
                </a:solidFill>
                <a:latin typeface="Arial"/>
                <a:ea typeface="+mn-ea"/>
                <a:cs typeface="Arial"/>
              </a:defRPr>
            </a:lvl1pPr>
            <a:lvl2pPr marL="457200" indent="0" algn="l" defTabSz="457200" rtl="0" eaLnBrk="1" latinLnBrk="0" hangingPunct="1">
              <a:spcBef>
                <a:spcPct val="20000"/>
              </a:spcBef>
              <a:buFontTx/>
              <a:buNone/>
              <a:defRPr sz="1200" kern="1200">
                <a:ln>
                  <a:noFill/>
                </a:ln>
                <a:solidFill>
                  <a:schemeClr val="bg2"/>
                </a:solidFill>
                <a:latin typeface="Arial"/>
                <a:ea typeface="+mn-ea"/>
                <a:cs typeface="+mn-cs"/>
              </a:defRPr>
            </a:lvl2pPr>
            <a:lvl3pPr marL="914400" indent="0" algn="l" defTabSz="457200" rtl="0" eaLnBrk="1" latinLnBrk="0" hangingPunct="1">
              <a:spcBef>
                <a:spcPct val="20000"/>
              </a:spcBef>
              <a:buFontTx/>
              <a:buNone/>
              <a:defRPr sz="900" kern="1200" baseline="0">
                <a:ln>
                  <a:noFill/>
                </a:ln>
                <a:solidFill>
                  <a:schemeClr val="bg2"/>
                </a:solidFill>
                <a:latin typeface="Arial"/>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000" b="1" dirty="0" smtClean="0">
                <a:solidFill>
                  <a:srgbClr val="135565"/>
                </a:solidFill>
                <a:latin typeface="Avenir Book"/>
                <a:cs typeface="Avenir Book"/>
              </a:rPr>
              <a:t>Eau, Environnement </a:t>
            </a:r>
            <a:r>
              <a:rPr lang="fr-FR" sz="2000" b="1" dirty="0">
                <a:solidFill>
                  <a:srgbClr val="135565"/>
                </a:solidFill>
                <a:latin typeface="Avenir Book"/>
                <a:cs typeface="Avenir Book"/>
              </a:rPr>
              <a:t>et risques</a:t>
            </a:r>
          </a:p>
          <a:p>
            <a:pPr marL="285750" lvl="1" indent="-285750">
              <a:buFont typeface="Arial" panose="020B0604020202020204" pitchFamily="34" charset="0"/>
              <a:buChar char="•"/>
            </a:pPr>
            <a:r>
              <a:rPr lang="fr-FR" sz="1600" b="1" dirty="0">
                <a:solidFill>
                  <a:schemeClr val="tx1"/>
                </a:solidFill>
                <a:latin typeface="Avenir Book"/>
                <a:cs typeface="Avenir Book"/>
              </a:rPr>
              <a:t>Les thèmes </a:t>
            </a:r>
            <a:r>
              <a:rPr lang="fr-FR" sz="1600" b="1" dirty="0" smtClean="0">
                <a:solidFill>
                  <a:schemeClr val="tx1"/>
                </a:solidFill>
                <a:latin typeface="Avenir Book"/>
                <a:cs typeface="Avenir Book"/>
              </a:rPr>
              <a:t>abordés </a:t>
            </a:r>
            <a:r>
              <a:rPr lang="fr-FR" sz="1600" dirty="0" smtClean="0">
                <a:solidFill>
                  <a:schemeClr val="tx1"/>
                </a:solidFill>
                <a:latin typeface="Avenir Book"/>
                <a:cs typeface="Avenir Book"/>
              </a:rPr>
              <a:t>: </a:t>
            </a:r>
            <a:r>
              <a:rPr lang="fr-FR" sz="1600" dirty="0">
                <a:solidFill>
                  <a:schemeClr val="tx1"/>
                </a:solidFill>
                <a:latin typeface="Avenir Book"/>
                <a:cs typeface="Avenir Book"/>
              </a:rPr>
              <a:t>eau, biodiversité, préservation des ressources, réduction des nuisances, gestion des risques, transition énergétique</a:t>
            </a:r>
          </a:p>
          <a:p>
            <a:pPr marL="285750" lvl="1" indent="-285750">
              <a:buFont typeface="Arial" panose="020B0604020202020204" pitchFamily="34" charset="0"/>
              <a:buChar char="•"/>
            </a:pPr>
            <a:r>
              <a:rPr lang="fr-FR" sz="1600" b="1" dirty="0">
                <a:solidFill>
                  <a:schemeClr val="tx1"/>
                </a:solidFill>
              </a:rPr>
              <a:t>Interlocuteurs</a:t>
            </a:r>
            <a:r>
              <a:rPr lang="fr-FR" sz="1600" dirty="0">
                <a:solidFill>
                  <a:schemeClr val="tx1"/>
                </a:solidFill>
              </a:rPr>
              <a:t> </a:t>
            </a:r>
            <a:r>
              <a:rPr lang="fr-FR" sz="1600" dirty="0" smtClean="0">
                <a:solidFill>
                  <a:schemeClr val="tx1"/>
                </a:solidFill>
              </a:rPr>
              <a:t>: </a:t>
            </a:r>
            <a:r>
              <a:rPr lang="fr-FR" sz="1600" b="1" dirty="0">
                <a:solidFill>
                  <a:schemeClr val="tx1"/>
                </a:solidFill>
              </a:rPr>
              <a:t>collectivités et </a:t>
            </a:r>
            <a:r>
              <a:rPr lang="fr-FR" sz="1600" b="1" dirty="0" smtClean="0">
                <a:solidFill>
                  <a:schemeClr val="tx1"/>
                </a:solidFill>
              </a:rPr>
              <a:t>Etat, BE</a:t>
            </a:r>
            <a:endParaRPr lang="fr-FR" sz="1600" b="1" dirty="0">
              <a:solidFill>
                <a:schemeClr val="tx1"/>
              </a:solidFill>
            </a:endParaRPr>
          </a:p>
          <a:p>
            <a:pPr marL="285750" lvl="1" indent="-285750">
              <a:buFont typeface="Arial" panose="020B0604020202020204" pitchFamily="34" charset="0"/>
              <a:buChar char="•"/>
            </a:pPr>
            <a:r>
              <a:rPr lang="fr-FR" sz="1600" b="1" dirty="0">
                <a:solidFill>
                  <a:schemeClr val="tx1"/>
                </a:solidFill>
              </a:rPr>
              <a:t>Solutions apportées </a:t>
            </a:r>
            <a:r>
              <a:rPr lang="fr-FR" sz="1600" dirty="0">
                <a:solidFill>
                  <a:schemeClr val="tx1"/>
                </a:solidFill>
              </a:rPr>
              <a:t>: expertise, études, rédaction de guides méthodologiques, retours d'expériences</a:t>
            </a:r>
          </a:p>
          <a:p>
            <a:pPr marL="285750" lvl="1" indent="-285750">
              <a:buFont typeface="Arial" panose="020B0604020202020204" pitchFamily="34" charset="0"/>
              <a:buChar char="•"/>
            </a:pPr>
            <a:r>
              <a:rPr lang="fr-FR" sz="1600" b="1" dirty="0">
                <a:solidFill>
                  <a:schemeClr val="tx1"/>
                </a:solidFill>
                <a:latin typeface="Avenir Book"/>
                <a:cs typeface="Avenir Book"/>
              </a:rPr>
              <a:t>Sujets traités </a:t>
            </a:r>
            <a:r>
              <a:rPr lang="fr-FR" sz="1600" dirty="0">
                <a:solidFill>
                  <a:schemeClr val="tx1"/>
                </a:solidFill>
                <a:latin typeface="Avenir Book"/>
                <a:cs typeface="Avenir Book"/>
              </a:rPr>
              <a:t>: risques hydrauliques, eau et aménagements, gestion de </a:t>
            </a:r>
            <a:r>
              <a:rPr lang="fr-FR" sz="1600" dirty="0" smtClean="0">
                <a:solidFill>
                  <a:schemeClr val="tx1"/>
                </a:solidFill>
                <a:latin typeface="Avenir Book"/>
                <a:cs typeface="Avenir Book"/>
              </a:rPr>
              <a:t>l’eau, </a:t>
            </a:r>
            <a:r>
              <a:rPr lang="fr-FR" sz="1600" dirty="0">
                <a:solidFill>
                  <a:schemeClr val="tx1"/>
                </a:solidFill>
                <a:latin typeface="Avenir Book"/>
                <a:cs typeface="Avenir Book"/>
              </a:rPr>
              <a:t> </a:t>
            </a:r>
            <a:r>
              <a:rPr lang="fr-FR" sz="1600" dirty="0" smtClean="0">
                <a:solidFill>
                  <a:schemeClr val="tx1"/>
                </a:solidFill>
                <a:latin typeface="Avenir Book"/>
                <a:cs typeface="Avenir Book"/>
              </a:rPr>
              <a:t> </a:t>
            </a:r>
            <a:r>
              <a:rPr lang="fr-FR" sz="1600" dirty="0" smtClean="0">
                <a:solidFill>
                  <a:srgbClr val="FA7D5B"/>
                </a:solidFill>
                <a:latin typeface="Avenir Book"/>
                <a:cs typeface="Avenir Book"/>
              </a:rPr>
              <a:t>adaptation </a:t>
            </a:r>
            <a:r>
              <a:rPr lang="fr-FR" sz="1600" dirty="0" smtClean="0">
                <a:solidFill>
                  <a:srgbClr val="FA7D5B"/>
                </a:solidFill>
                <a:latin typeface="Avenir Book"/>
                <a:cs typeface="Avenir Book"/>
              </a:rPr>
              <a:t>au changement climatique.</a:t>
            </a:r>
            <a:endParaRPr lang="fr-FR" sz="1600" dirty="0">
              <a:solidFill>
                <a:srgbClr val="FA7D5B"/>
              </a:solidFill>
              <a:latin typeface="Avenir Book"/>
              <a:cs typeface="Avenir Book"/>
            </a:endParaRPr>
          </a:p>
        </p:txBody>
      </p:sp>
      <p:pic>
        <p:nvPicPr>
          <p:cNvPr id="6" name="Image 5" descr="5_picto_C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2136" y="1706179"/>
            <a:ext cx="703313" cy="692585"/>
          </a:xfrm>
          <a:prstGeom prst="rect">
            <a:avLst/>
          </a:prstGeom>
        </p:spPr>
      </p:pic>
      <p:sp>
        <p:nvSpPr>
          <p:cNvPr id="7" name="Rectangle 6"/>
          <p:cNvSpPr/>
          <p:nvPr/>
        </p:nvSpPr>
        <p:spPr>
          <a:xfrm>
            <a:off x="3053623" y="519116"/>
            <a:ext cx="8043117" cy="1077218"/>
          </a:xfrm>
          <a:prstGeom prst="rect">
            <a:avLst/>
          </a:prstGeom>
        </p:spPr>
        <p:txBody>
          <a:bodyPr wrap="square">
            <a:spAutoFit/>
          </a:bodyPr>
          <a:lstStyle/>
          <a:p>
            <a:r>
              <a:rPr lang="fr-FR" sz="3200" b="1" dirty="0" smtClean="0">
                <a:solidFill>
                  <a:srgbClr val="FA7D5B"/>
                </a:solidFill>
                <a:latin typeface="Arial"/>
                <a:ea typeface="ヒラギノ角ゴ Pro W3"/>
              </a:rPr>
              <a:t>Le Cerema : </a:t>
            </a:r>
            <a:r>
              <a:rPr lang="fr-FR" sz="3200" dirty="0" smtClean="0">
                <a:solidFill>
                  <a:srgbClr val="FA7D5B"/>
                </a:solidFill>
                <a:latin typeface="Arial"/>
                <a:ea typeface="ヒラギノ角ゴ Pro W3"/>
              </a:rPr>
              <a:t>établissement public au service des territoires de demain</a:t>
            </a:r>
            <a:endParaRPr lang="fr-FR" sz="3200" dirty="0">
              <a:solidFill>
                <a:srgbClr val="FA7D5B"/>
              </a:solidFill>
              <a:latin typeface="Arial"/>
              <a:ea typeface="ヒラギノ角ゴ Pro W3"/>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74" y="578806"/>
            <a:ext cx="2216868" cy="2035055"/>
          </a:xfrm>
          <a:prstGeom prst="rect">
            <a:avLst/>
          </a:prstGeom>
        </p:spPr>
      </p:pic>
      <p:sp>
        <p:nvSpPr>
          <p:cNvPr id="2" name="Rectangle 1"/>
          <p:cNvSpPr/>
          <p:nvPr/>
        </p:nvSpPr>
        <p:spPr>
          <a:xfrm>
            <a:off x="613143" y="5347515"/>
            <a:ext cx="6096000" cy="646331"/>
          </a:xfrm>
          <a:prstGeom prst="rect">
            <a:avLst/>
          </a:prstGeom>
        </p:spPr>
        <p:txBody>
          <a:bodyPr>
            <a:spAutoFit/>
          </a:bodyPr>
          <a:lstStyle/>
          <a:p>
            <a:pPr algn="r"/>
            <a:r>
              <a:rPr lang="fr-FR" dirty="0">
                <a:solidFill>
                  <a:srgbClr val="135565"/>
                </a:solidFill>
                <a:latin typeface="Calibri" panose="020F0502020204030204" pitchFamily="34" charset="0"/>
                <a:cs typeface="Calibri" panose="020F0502020204030204" pitchFamily="34" charset="0"/>
                <a:hlinkClick r:id="rId4"/>
              </a:rPr>
              <a:t>https://www.cerema.fr/fr/actualites/adaptation-au-changement-climatique-centre-ressources-au</a:t>
            </a:r>
            <a:endParaRPr lang="fr-FR" dirty="0">
              <a:solidFill>
                <a:srgbClr val="135565"/>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25286" y="1006233"/>
            <a:ext cx="10352314" cy="2437590"/>
          </a:xfrm>
          <a:prstGeom prst="rect">
            <a:avLst/>
          </a:prstGeom>
        </p:spPr>
        <p:txBody>
          <a:bodyPr wrap="square">
            <a:spAutoFit/>
          </a:bodyPr>
          <a:lstStyle/>
          <a:p>
            <a:pPr marL="933237" lvl="1" indent="-518465">
              <a:buFont typeface="Arial" panose="020B0604020202020204" pitchFamily="34" charset="0"/>
              <a:buChar char="•"/>
            </a:pPr>
            <a:r>
              <a:rPr lang="fr-FR" sz="2540" dirty="0" smtClean="0"/>
              <a:t>Détecter / Surveiller – Réparer les fuites </a:t>
            </a:r>
            <a:endParaRPr lang="fr-FR" sz="2540" dirty="0"/>
          </a:p>
          <a:p>
            <a:pPr marL="933237" lvl="1" indent="-518465">
              <a:buFont typeface="Arial" panose="020B0604020202020204" pitchFamily="34" charset="0"/>
              <a:buChar char="•"/>
            </a:pPr>
            <a:r>
              <a:rPr lang="fr-FR" sz="2540" dirty="0" smtClean="0"/>
              <a:t>Impulser les économies au niveau communal</a:t>
            </a:r>
          </a:p>
          <a:p>
            <a:pPr marL="933237" lvl="1" indent="-518465">
              <a:buFont typeface="Arial" panose="020B0604020202020204" pitchFamily="34" charset="0"/>
              <a:buChar char="•"/>
            </a:pPr>
            <a:r>
              <a:rPr lang="fr-FR" sz="2540" dirty="0" smtClean="0"/>
              <a:t>Mobiliser / Optimiser la végétation (</a:t>
            </a:r>
            <a:r>
              <a:rPr lang="fr-FR" sz="2540" i="1" dirty="0" smtClean="0"/>
              <a:t>multi-bénéfices</a:t>
            </a:r>
            <a:r>
              <a:rPr lang="fr-FR" sz="2540" dirty="0" smtClean="0"/>
              <a:t>)</a:t>
            </a:r>
            <a:endParaRPr lang="fr-FR" sz="2540" dirty="0"/>
          </a:p>
          <a:p>
            <a:pPr marL="933237" lvl="1" indent="-518465">
              <a:buFont typeface="Arial" panose="020B0604020202020204" pitchFamily="34" charset="0"/>
              <a:buChar char="•"/>
            </a:pPr>
            <a:r>
              <a:rPr lang="fr-FR" sz="2540" dirty="0" smtClean="0"/>
              <a:t>Utiliser des ENC en substitution de pompages sur la nappe</a:t>
            </a:r>
          </a:p>
          <a:p>
            <a:pPr marL="933237" lvl="1" indent="-518465">
              <a:buFont typeface="Arial" panose="020B0604020202020204" pitchFamily="34" charset="0"/>
              <a:buChar char="•"/>
            </a:pPr>
            <a:r>
              <a:rPr lang="fr-FR" sz="2540" dirty="0" smtClean="0"/>
              <a:t>S’inscrire </a:t>
            </a:r>
            <a:r>
              <a:rPr lang="fr-FR" sz="2540" dirty="0"/>
              <a:t>dans une logique </a:t>
            </a:r>
            <a:r>
              <a:rPr lang="fr-FR" sz="2540" dirty="0" smtClean="0"/>
              <a:t>globale d’économie circulaire</a:t>
            </a:r>
          </a:p>
          <a:p>
            <a:pPr marL="414772" lvl="1"/>
            <a:r>
              <a:rPr lang="fr-FR" sz="2540" dirty="0" smtClean="0"/>
              <a:t> </a:t>
            </a:r>
            <a:endParaRPr lang="fr-FR" sz="2540" dirty="0"/>
          </a:p>
        </p:txBody>
      </p:sp>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Idées à retenir : </a:t>
            </a:r>
            <a:r>
              <a:rPr lang="fr-FR" sz="2400" strike="noStrike" cap="all" spc="-1" dirty="0" smtClean="0">
                <a:solidFill>
                  <a:srgbClr val="F87B5A"/>
                </a:solidFill>
                <a:latin typeface="Calibri"/>
                <a:ea typeface="DejaVu Sans"/>
              </a:rPr>
              <a:t>Economies d’eau à l’échelle des collectivités</a:t>
            </a:r>
            <a:endParaRPr lang="fr-FR" sz="2400" strike="noStrike" spc="-1" dirty="0">
              <a:solidFill>
                <a:srgbClr val="F87B5A"/>
              </a:solidFill>
              <a:latin typeface="Arial"/>
            </a:endParaRPr>
          </a:p>
        </p:txBody>
      </p:sp>
      <p:sp>
        <p:nvSpPr>
          <p:cNvPr id="4" name="Rectangle 3"/>
          <p:cNvSpPr/>
          <p:nvPr/>
        </p:nvSpPr>
        <p:spPr>
          <a:xfrm>
            <a:off x="925286" y="3925140"/>
            <a:ext cx="10733314" cy="874085"/>
          </a:xfrm>
          <a:prstGeom prst="rect">
            <a:avLst/>
          </a:prstGeom>
        </p:spPr>
        <p:txBody>
          <a:bodyPr wrap="square">
            <a:spAutoFit/>
          </a:bodyPr>
          <a:lstStyle/>
          <a:p>
            <a:pPr marL="933237" lvl="1" indent="-518465">
              <a:buFont typeface="Arial" panose="020B0604020202020204" pitchFamily="34" charset="0"/>
              <a:buChar char="•"/>
            </a:pPr>
            <a:r>
              <a:rPr lang="fr-FR" sz="2540" dirty="0" smtClean="0"/>
              <a:t>Participer aux instances de gouvernance de l’eau du Bassin</a:t>
            </a:r>
            <a:endParaRPr lang="fr-FR" sz="2540" dirty="0"/>
          </a:p>
          <a:p>
            <a:pPr marL="933237" lvl="1" indent="-518465">
              <a:buFont typeface="Arial" panose="020B0604020202020204" pitchFamily="34" charset="0"/>
              <a:buChar char="•"/>
            </a:pPr>
            <a:r>
              <a:rPr lang="fr-FR" sz="2540" dirty="0" smtClean="0"/>
              <a:t>Anticiper et proposer des </a:t>
            </a:r>
            <a:r>
              <a:rPr lang="fr-FR" sz="2540" dirty="0"/>
              <a:t>futurs </a:t>
            </a:r>
            <a:r>
              <a:rPr lang="fr-FR" sz="2540" dirty="0" smtClean="0"/>
              <a:t>possibles : </a:t>
            </a:r>
            <a:r>
              <a:rPr lang="fr-FR" sz="2540" b="1" i="1" dirty="0" smtClean="0">
                <a:solidFill>
                  <a:srgbClr val="0071C1"/>
                </a:solidFill>
              </a:rPr>
              <a:t>exercice prospectif</a:t>
            </a:r>
            <a:endParaRPr lang="fr-FR" sz="2540" b="1" i="1" dirty="0">
              <a:solidFill>
                <a:srgbClr val="0071C1"/>
              </a:solidFill>
            </a:endParaRPr>
          </a:p>
        </p:txBody>
      </p:sp>
      <p:sp>
        <p:nvSpPr>
          <p:cNvPr id="5" name="Rectangle 4"/>
          <p:cNvSpPr/>
          <p:nvPr/>
        </p:nvSpPr>
        <p:spPr>
          <a:xfrm>
            <a:off x="1888705" y="3499815"/>
            <a:ext cx="3183244" cy="369332"/>
          </a:xfrm>
          <a:prstGeom prst="rect">
            <a:avLst/>
          </a:prstGeom>
        </p:spPr>
        <p:txBody>
          <a:bodyPr wrap="none">
            <a:spAutoFit/>
          </a:bodyPr>
          <a:lstStyle/>
          <a:p>
            <a:pPr>
              <a:lnSpc>
                <a:spcPct val="100000"/>
              </a:lnSpc>
            </a:pPr>
            <a:r>
              <a:rPr lang="fr-FR" b="1" cap="all" spc="-1" dirty="0" smtClean="0">
                <a:solidFill>
                  <a:srgbClr val="F87B5A"/>
                </a:solidFill>
                <a:latin typeface="Calibri"/>
              </a:rPr>
              <a:t>Au-delà de votre commune</a:t>
            </a:r>
            <a:endParaRPr lang="fr-FR" spc="-1" dirty="0">
              <a:solidFill>
                <a:srgbClr val="F87B5A"/>
              </a:solidFill>
            </a:endParaRPr>
          </a:p>
        </p:txBody>
      </p:sp>
      <p:grpSp>
        <p:nvGrpSpPr>
          <p:cNvPr id="9" name="Groupe 8"/>
          <p:cNvGrpSpPr/>
          <p:nvPr/>
        </p:nvGrpSpPr>
        <p:grpSpPr>
          <a:xfrm>
            <a:off x="1676400" y="664543"/>
            <a:ext cx="10286550" cy="5240828"/>
            <a:chOff x="1676400" y="664543"/>
            <a:chExt cx="10286550" cy="5240828"/>
          </a:xfrm>
        </p:grpSpPr>
        <p:grpSp>
          <p:nvGrpSpPr>
            <p:cNvPr id="6" name="Groupe 5"/>
            <p:cNvGrpSpPr/>
            <p:nvPr/>
          </p:nvGrpSpPr>
          <p:grpSpPr>
            <a:xfrm>
              <a:off x="9629590" y="4702932"/>
              <a:ext cx="2333360" cy="1202439"/>
              <a:chOff x="9629590" y="4702932"/>
              <a:chExt cx="2333360" cy="1202439"/>
            </a:xfrm>
          </p:grpSpPr>
          <p:pic>
            <p:nvPicPr>
              <p:cNvPr id="7" name="Image 6"/>
              <p:cNvPicPr>
                <a:picLocks noChangeAspect="1"/>
              </p:cNvPicPr>
              <p:nvPr/>
            </p:nvPicPr>
            <p:blipFill rotWithShape="1">
              <a:blip r:embed="rId2"/>
              <a:srcRect b="84808"/>
              <a:stretch/>
            </p:blipFill>
            <p:spPr>
              <a:xfrm>
                <a:off x="9629590" y="4702932"/>
                <a:ext cx="2333360" cy="749167"/>
              </a:xfrm>
              <a:prstGeom prst="rect">
                <a:avLst/>
              </a:prstGeom>
            </p:spPr>
          </p:pic>
          <p:pic>
            <p:nvPicPr>
              <p:cNvPr id="8" name="Image 7"/>
              <p:cNvPicPr>
                <a:picLocks noChangeAspect="1"/>
              </p:cNvPicPr>
              <p:nvPr/>
            </p:nvPicPr>
            <p:blipFill>
              <a:blip r:embed="rId3"/>
              <a:stretch>
                <a:fillRect/>
              </a:stretch>
            </p:blipFill>
            <p:spPr>
              <a:xfrm>
                <a:off x="10070434" y="5248662"/>
                <a:ext cx="1451672" cy="656709"/>
              </a:xfrm>
              <a:prstGeom prst="rect">
                <a:avLst/>
              </a:prstGeom>
            </p:spPr>
          </p:pic>
        </p:grpSp>
        <p:pic>
          <p:nvPicPr>
            <p:cNvPr id="10" name="Image 9"/>
            <p:cNvPicPr>
              <a:picLocks noChangeAspect="1"/>
            </p:cNvPicPr>
            <p:nvPr/>
          </p:nvPicPr>
          <p:blipFill rotWithShape="1">
            <a:blip r:embed="rId4"/>
            <a:srcRect l="11324" r="73641"/>
            <a:stretch/>
          </p:blipFill>
          <p:spPr>
            <a:xfrm>
              <a:off x="1676400" y="716482"/>
              <a:ext cx="2214303" cy="2783333"/>
            </a:xfrm>
            <a:prstGeom prst="rect">
              <a:avLst/>
            </a:prstGeom>
          </p:spPr>
        </p:pic>
        <p:pic>
          <p:nvPicPr>
            <p:cNvPr id="11" name="Image 10"/>
            <p:cNvPicPr>
              <a:picLocks noChangeAspect="1"/>
            </p:cNvPicPr>
            <p:nvPr/>
          </p:nvPicPr>
          <p:blipFill rotWithShape="1">
            <a:blip r:embed="rId4"/>
            <a:srcRect l="40498" r="14918"/>
            <a:stretch/>
          </p:blipFill>
          <p:spPr>
            <a:xfrm>
              <a:off x="4060362" y="664543"/>
              <a:ext cx="6491402" cy="2751638"/>
            </a:xfrm>
            <a:prstGeom prst="rect">
              <a:avLst/>
            </a:prstGeom>
          </p:spPr>
        </p:pic>
      </p:grpSp>
      <p:pic>
        <p:nvPicPr>
          <p:cNvPr id="13" name="Image 12"/>
          <p:cNvPicPr>
            <a:picLocks noChangeAspect="1"/>
          </p:cNvPicPr>
          <p:nvPr/>
        </p:nvPicPr>
        <p:blipFill rotWithShape="1">
          <a:blip r:embed="rId2"/>
          <a:srcRect b="84808"/>
          <a:stretch/>
        </p:blipFill>
        <p:spPr>
          <a:xfrm>
            <a:off x="9610540" y="4702932"/>
            <a:ext cx="2333360" cy="749167"/>
          </a:xfrm>
          <a:prstGeom prst="rect">
            <a:avLst/>
          </a:prstGeom>
        </p:spPr>
      </p:pic>
    </p:spTree>
    <p:extLst>
      <p:ext uri="{BB962C8B-B14F-4D97-AF65-F5344CB8AC3E}">
        <p14:creationId xmlns:p14="http://schemas.microsoft.com/office/powerpoint/2010/main" val="45946850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Idées à retenir : </a:t>
            </a:r>
            <a:r>
              <a:rPr lang="fr-FR" sz="2400" strike="noStrike" cap="all" spc="-1" dirty="0" smtClean="0">
                <a:solidFill>
                  <a:srgbClr val="F87B5A"/>
                </a:solidFill>
                <a:latin typeface="Calibri"/>
                <a:ea typeface="DejaVu Sans"/>
              </a:rPr>
              <a:t>Economies d’eau à l’échelle des collectivités</a:t>
            </a:r>
            <a:endParaRPr lang="fr-FR" sz="2400" strike="noStrike" spc="-1" dirty="0">
              <a:solidFill>
                <a:srgbClr val="F87B5A"/>
              </a:solidFill>
              <a:latin typeface="Arial"/>
            </a:endParaRPr>
          </a:p>
        </p:txBody>
      </p:sp>
      <p:sp>
        <p:nvSpPr>
          <p:cNvPr id="4" name="Rectangle 3"/>
          <p:cNvSpPr/>
          <p:nvPr/>
        </p:nvSpPr>
        <p:spPr>
          <a:xfrm>
            <a:off x="925286" y="3925140"/>
            <a:ext cx="10733314" cy="874085"/>
          </a:xfrm>
          <a:prstGeom prst="rect">
            <a:avLst/>
          </a:prstGeom>
        </p:spPr>
        <p:txBody>
          <a:bodyPr wrap="square">
            <a:spAutoFit/>
          </a:bodyPr>
          <a:lstStyle/>
          <a:p>
            <a:pPr marL="933237" lvl="1" indent="-518465">
              <a:buFont typeface="Arial" panose="020B0604020202020204" pitchFamily="34" charset="0"/>
              <a:buChar char="•"/>
            </a:pPr>
            <a:r>
              <a:rPr lang="fr-FR" sz="2540" dirty="0" smtClean="0"/>
              <a:t>Participer aux instances de gouvernance de l’eau du Bassin</a:t>
            </a:r>
            <a:endParaRPr lang="fr-FR" sz="2540" dirty="0"/>
          </a:p>
          <a:p>
            <a:pPr marL="933237" lvl="1" indent="-518465">
              <a:buFont typeface="Arial" panose="020B0604020202020204" pitchFamily="34" charset="0"/>
              <a:buChar char="•"/>
            </a:pPr>
            <a:r>
              <a:rPr lang="fr-FR" sz="2540" dirty="0" smtClean="0"/>
              <a:t>Anticiper et proposer des </a:t>
            </a:r>
            <a:r>
              <a:rPr lang="fr-FR" sz="2540" dirty="0"/>
              <a:t>futurs </a:t>
            </a:r>
            <a:r>
              <a:rPr lang="fr-FR" sz="2540" dirty="0" smtClean="0"/>
              <a:t>possibles : </a:t>
            </a:r>
            <a:r>
              <a:rPr lang="fr-FR" sz="2540" b="1" i="1" dirty="0" smtClean="0">
                <a:solidFill>
                  <a:srgbClr val="0071C1"/>
                </a:solidFill>
              </a:rPr>
              <a:t>exercice prospectif</a:t>
            </a:r>
            <a:endParaRPr lang="fr-FR" sz="2540" b="1" i="1" dirty="0">
              <a:solidFill>
                <a:srgbClr val="0071C1"/>
              </a:solidFill>
            </a:endParaRPr>
          </a:p>
        </p:txBody>
      </p:sp>
      <p:sp>
        <p:nvSpPr>
          <p:cNvPr id="5" name="Rectangle 4"/>
          <p:cNvSpPr/>
          <p:nvPr/>
        </p:nvSpPr>
        <p:spPr>
          <a:xfrm>
            <a:off x="1888705" y="3499815"/>
            <a:ext cx="3183244" cy="369332"/>
          </a:xfrm>
          <a:prstGeom prst="rect">
            <a:avLst/>
          </a:prstGeom>
        </p:spPr>
        <p:txBody>
          <a:bodyPr wrap="none">
            <a:spAutoFit/>
          </a:bodyPr>
          <a:lstStyle/>
          <a:p>
            <a:pPr>
              <a:lnSpc>
                <a:spcPct val="100000"/>
              </a:lnSpc>
            </a:pPr>
            <a:r>
              <a:rPr lang="fr-FR" b="1" cap="all" spc="-1" dirty="0" smtClean="0">
                <a:solidFill>
                  <a:srgbClr val="F87B5A"/>
                </a:solidFill>
                <a:latin typeface="Calibri"/>
              </a:rPr>
              <a:t>Au-delà de votre commune</a:t>
            </a:r>
            <a:endParaRPr lang="fr-FR" spc="-1" dirty="0">
              <a:solidFill>
                <a:srgbClr val="F87B5A"/>
              </a:solidFill>
            </a:endParaRPr>
          </a:p>
        </p:txBody>
      </p:sp>
      <p:grpSp>
        <p:nvGrpSpPr>
          <p:cNvPr id="6" name="Groupe 5"/>
          <p:cNvGrpSpPr/>
          <p:nvPr/>
        </p:nvGrpSpPr>
        <p:grpSpPr>
          <a:xfrm>
            <a:off x="9629590" y="4702932"/>
            <a:ext cx="2333360" cy="1202439"/>
            <a:chOff x="9629590" y="4702932"/>
            <a:chExt cx="2333360" cy="1202439"/>
          </a:xfrm>
        </p:grpSpPr>
        <p:pic>
          <p:nvPicPr>
            <p:cNvPr id="7" name="Image 6"/>
            <p:cNvPicPr>
              <a:picLocks noChangeAspect="1"/>
            </p:cNvPicPr>
            <p:nvPr/>
          </p:nvPicPr>
          <p:blipFill rotWithShape="1">
            <a:blip r:embed="rId2"/>
            <a:srcRect b="84808"/>
            <a:stretch/>
          </p:blipFill>
          <p:spPr>
            <a:xfrm>
              <a:off x="9629590" y="4702932"/>
              <a:ext cx="2333360" cy="749167"/>
            </a:xfrm>
            <a:prstGeom prst="rect">
              <a:avLst/>
            </a:prstGeom>
          </p:spPr>
        </p:pic>
        <p:pic>
          <p:nvPicPr>
            <p:cNvPr id="8" name="Image 7"/>
            <p:cNvPicPr>
              <a:picLocks noChangeAspect="1"/>
            </p:cNvPicPr>
            <p:nvPr/>
          </p:nvPicPr>
          <p:blipFill>
            <a:blip r:embed="rId3"/>
            <a:stretch>
              <a:fillRect/>
            </a:stretch>
          </p:blipFill>
          <p:spPr>
            <a:xfrm>
              <a:off x="10070434" y="5248662"/>
              <a:ext cx="1451672" cy="656709"/>
            </a:xfrm>
            <a:prstGeom prst="rect">
              <a:avLst/>
            </a:prstGeom>
          </p:spPr>
        </p:pic>
      </p:grpSp>
      <p:sp>
        <p:nvSpPr>
          <p:cNvPr id="12" name="Rectangle 11"/>
          <p:cNvSpPr/>
          <p:nvPr/>
        </p:nvSpPr>
        <p:spPr>
          <a:xfrm>
            <a:off x="5450197" y="721064"/>
            <a:ext cx="6322787" cy="5179523"/>
          </a:xfrm>
          <a:prstGeom prst="rect">
            <a:avLst/>
          </a:prstGeom>
          <a:solidFill>
            <a:schemeClr val="bg1"/>
          </a:solidFill>
        </p:spPr>
        <p:txBody>
          <a:bodyPr wrap="square" lIns="648000" tIns="144000" rIns="1296000" bIns="144000">
            <a:spAutoFit/>
          </a:bodyPr>
          <a:lstStyle/>
          <a:p>
            <a:pPr algn="just">
              <a:spcBef>
                <a:spcPts val="1633"/>
              </a:spcBef>
              <a:buFont typeface="Arial" panose="020B0604020202020204" pitchFamily="34" charset="0"/>
              <a:buChar char="•"/>
            </a:pPr>
            <a:endParaRPr lang="fr-FR" sz="1633" b="1" dirty="0" smtClean="0">
              <a:solidFill>
                <a:srgbClr val="000000"/>
              </a:solidFill>
              <a:latin typeface="Liberation Sans, sans-serif"/>
            </a:endParaRPr>
          </a:p>
          <a:p>
            <a:pPr algn="just">
              <a:spcBef>
                <a:spcPts val="1633"/>
              </a:spcBef>
            </a:pPr>
            <a:r>
              <a:rPr lang="fr-FR" sz="2540" b="1" dirty="0" err="1">
                <a:solidFill>
                  <a:srgbClr val="002060"/>
                </a:solidFill>
              </a:rPr>
              <a:t>Mal-adaptation</a:t>
            </a:r>
            <a:endParaRPr lang="fr-FR" sz="2540" b="1" dirty="0">
              <a:solidFill>
                <a:srgbClr val="002060"/>
              </a:solidFill>
            </a:endParaRPr>
          </a:p>
          <a:p>
            <a:pPr algn="just">
              <a:spcBef>
                <a:spcPts val="1633"/>
              </a:spcBef>
              <a:buFont typeface="Arial" panose="020B0604020202020204" pitchFamily="34" charset="0"/>
              <a:buChar char="•"/>
            </a:pPr>
            <a:r>
              <a:rPr lang="fr-FR" sz="1633" b="1" dirty="0" smtClean="0">
                <a:solidFill>
                  <a:srgbClr val="002060"/>
                </a:solidFill>
                <a:latin typeface="Liberation Sans, sans-serif"/>
              </a:rPr>
              <a:t> une </a:t>
            </a:r>
            <a:r>
              <a:rPr lang="fr-FR" sz="1633" b="1" dirty="0">
                <a:solidFill>
                  <a:srgbClr val="002060"/>
                </a:solidFill>
                <a:latin typeface="Liberation Sans, sans-serif"/>
              </a:rPr>
              <a:t>utilisation inefficace de ressources comparée à d’autres options d’utilisation</a:t>
            </a:r>
            <a:r>
              <a:rPr lang="fr-FR" sz="1633" dirty="0">
                <a:solidFill>
                  <a:srgbClr val="002060"/>
                </a:solidFill>
                <a:latin typeface="Liberation Sans, sans-serif"/>
              </a:rPr>
              <a:t>, </a:t>
            </a:r>
          </a:p>
          <a:p>
            <a:pPr algn="just">
              <a:spcBef>
                <a:spcPts val="1633"/>
              </a:spcBef>
              <a:buFont typeface="Arial" panose="020B0604020202020204" pitchFamily="34" charset="0"/>
              <a:buChar char="•"/>
            </a:pPr>
            <a:r>
              <a:rPr lang="fr-FR" sz="1633" b="1" dirty="0">
                <a:solidFill>
                  <a:srgbClr val="002060"/>
                </a:solidFill>
                <a:latin typeface="Liberation Sans, sans-serif"/>
              </a:rPr>
              <a:t> un transfert de vulnérabilité d’un système à un autre ou d’une période à une autre </a:t>
            </a:r>
          </a:p>
          <a:p>
            <a:pPr algn="just">
              <a:spcBef>
                <a:spcPts val="1633"/>
              </a:spcBef>
              <a:buFont typeface="Arial" panose="020B0604020202020204" pitchFamily="34" charset="0"/>
              <a:buChar char="•"/>
            </a:pPr>
            <a:r>
              <a:rPr lang="fr-FR" sz="1633" b="1" dirty="0">
                <a:solidFill>
                  <a:srgbClr val="002060"/>
                </a:solidFill>
                <a:latin typeface="Liberation Sans, sans-serif"/>
              </a:rPr>
              <a:t> une solution devenant inefficace avec le changement climatique</a:t>
            </a:r>
          </a:p>
          <a:p>
            <a:pPr algn="just">
              <a:spcBef>
                <a:spcPts val="1633"/>
              </a:spcBef>
              <a:buFont typeface="Arial" panose="020B0604020202020204" pitchFamily="34" charset="0"/>
              <a:buChar char="•"/>
            </a:pPr>
            <a:r>
              <a:rPr lang="fr-FR" sz="1633" b="1" dirty="0">
                <a:solidFill>
                  <a:srgbClr val="002060"/>
                </a:solidFill>
                <a:latin typeface="Liberation Sans, sans-serif"/>
              </a:rPr>
              <a:t> une réduction de la marge d’adaptation future</a:t>
            </a:r>
            <a:r>
              <a:rPr lang="fr-FR" sz="1633" dirty="0">
                <a:solidFill>
                  <a:srgbClr val="002060"/>
                </a:solidFill>
                <a:latin typeface="Liberation Sans, sans-serif"/>
              </a:rPr>
              <a:t> telle une mesure limitant la flexibilité éventuelle du système</a:t>
            </a:r>
          </a:p>
          <a:p>
            <a:pPr algn="just">
              <a:spcBef>
                <a:spcPts val="1633"/>
              </a:spcBef>
              <a:buFont typeface="Arial" panose="020B0604020202020204" pitchFamily="34" charset="0"/>
              <a:buChar char="•"/>
            </a:pPr>
            <a:r>
              <a:rPr lang="fr-FR" sz="1633" b="1" dirty="0">
                <a:solidFill>
                  <a:srgbClr val="002060"/>
                </a:solidFill>
                <a:latin typeface="Liberation Sans, sans-serif"/>
              </a:rPr>
              <a:t> une erreur de dimensionnement ou de calibrage</a:t>
            </a:r>
            <a:r>
              <a:rPr lang="fr-FR" sz="1633" dirty="0">
                <a:solidFill>
                  <a:srgbClr val="002060"/>
                </a:solidFill>
                <a:latin typeface="Liberation Sans, sans-serif"/>
              </a:rPr>
              <a:t> : sur-adaptation (coût trop important) ou sous-optimale (risque trop </a:t>
            </a:r>
            <a:r>
              <a:rPr lang="fr-FR" sz="1633" dirty="0" smtClean="0">
                <a:solidFill>
                  <a:srgbClr val="002060"/>
                </a:solidFill>
                <a:latin typeface="Liberation Sans, sans-serif"/>
              </a:rPr>
              <a:t>important)</a:t>
            </a:r>
            <a:endParaRPr lang="fr-FR" sz="1633" dirty="0">
              <a:solidFill>
                <a:srgbClr val="002060"/>
              </a:solidFill>
              <a:latin typeface="Liberation Sans" panose="020B0604020202020204" pitchFamily="34" charset="0"/>
            </a:endParaRPr>
          </a:p>
        </p:txBody>
      </p:sp>
      <p:sp>
        <p:nvSpPr>
          <p:cNvPr id="2" name="Rectangle 1"/>
          <p:cNvSpPr/>
          <p:nvPr/>
        </p:nvSpPr>
        <p:spPr>
          <a:xfrm>
            <a:off x="925286" y="5173808"/>
            <a:ext cx="4799071" cy="483209"/>
          </a:xfrm>
          <a:prstGeom prst="rect">
            <a:avLst/>
          </a:prstGeom>
        </p:spPr>
        <p:txBody>
          <a:bodyPr wrap="none">
            <a:spAutoFit/>
          </a:bodyPr>
          <a:lstStyle/>
          <a:p>
            <a:pPr marL="933237" lvl="1" indent="-518465">
              <a:buFont typeface="Arial" panose="020B0604020202020204" pitchFamily="34" charset="0"/>
              <a:buChar char="•"/>
            </a:pPr>
            <a:r>
              <a:rPr lang="fr-FR" sz="2540" b="1" dirty="0">
                <a:solidFill>
                  <a:srgbClr val="002060"/>
                </a:solidFill>
              </a:rPr>
              <a:t>Eviter la </a:t>
            </a:r>
            <a:r>
              <a:rPr lang="fr-FR" sz="2540" b="1" dirty="0" err="1">
                <a:solidFill>
                  <a:srgbClr val="002060"/>
                </a:solidFill>
              </a:rPr>
              <a:t>mal-adaptation</a:t>
            </a:r>
            <a:endParaRPr lang="fr-FR" sz="2540" b="1" dirty="0">
              <a:solidFill>
                <a:srgbClr val="002060"/>
              </a:solidFill>
            </a:endParaRPr>
          </a:p>
        </p:txBody>
      </p:sp>
    </p:spTree>
    <p:extLst>
      <p:ext uri="{BB962C8B-B14F-4D97-AF65-F5344CB8AC3E}">
        <p14:creationId xmlns:p14="http://schemas.microsoft.com/office/powerpoint/2010/main" val="28065829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77681" y="2280946"/>
            <a:ext cx="5990253" cy="584775"/>
          </a:xfrm>
          <a:prstGeom prst="rect">
            <a:avLst/>
          </a:prstGeom>
          <a:noFill/>
        </p:spPr>
        <p:txBody>
          <a:bodyPr wrap="square" rtlCol="0">
            <a:spAutoFit/>
          </a:bodyPr>
          <a:lstStyle/>
          <a:p>
            <a:pPr algn="ctr"/>
            <a:r>
              <a:rPr lang="fr-FR" sz="3200" b="1" dirty="0" smtClean="0"/>
              <a:t>Merci de votre attention !</a:t>
            </a:r>
            <a:endParaRPr lang="fr-FR" sz="3200" b="1" dirty="0"/>
          </a:p>
        </p:txBody>
      </p:sp>
      <p:sp>
        <p:nvSpPr>
          <p:cNvPr id="4" name="CustomShape 2"/>
          <p:cNvSpPr/>
          <p:nvPr/>
        </p:nvSpPr>
        <p:spPr>
          <a:xfrm>
            <a:off x="405924" y="4783095"/>
            <a:ext cx="339588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latin typeface="Calibri"/>
                <a:ea typeface="DejaVu Sans"/>
              </a:rPr>
              <a:t>Catherine FRANCK-NEEL</a:t>
            </a:r>
            <a:endParaRPr lang="fr-FR" sz="1800" b="0" strike="noStrike" spc="-1" dirty="0">
              <a:latin typeface="Arial"/>
            </a:endParaRPr>
          </a:p>
          <a:p>
            <a:pPr>
              <a:lnSpc>
                <a:spcPct val="100000"/>
              </a:lnSpc>
            </a:pPr>
            <a:r>
              <a:rPr lang="fr-FR" spc="-1" dirty="0">
                <a:latin typeface="Calibri"/>
                <a:ea typeface="DejaVu Sans"/>
              </a:rPr>
              <a:t>c</a:t>
            </a:r>
            <a:r>
              <a:rPr lang="fr-FR" sz="1800" b="0" strike="noStrike" spc="-1" dirty="0">
                <a:latin typeface="Calibri"/>
                <a:ea typeface="DejaVu Sans"/>
              </a:rPr>
              <a:t>atherine.neel</a:t>
            </a:r>
            <a:r>
              <a:rPr lang="fr-FR" spc="-1" dirty="0">
                <a:latin typeface="Calibri"/>
                <a:ea typeface="DejaVu Sans"/>
              </a:rPr>
              <a:t>@cerema.fr</a:t>
            </a:r>
            <a:r>
              <a:rPr lang="fr-FR" sz="1800" b="0" strike="noStrike" spc="-1" dirty="0">
                <a:latin typeface="Calibri"/>
                <a:ea typeface="DejaVu Sans"/>
              </a:rPr>
              <a:t>                                               </a:t>
            </a:r>
            <a:r>
              <a:rPr lang="fr-FR" sz="1800" b="0" strike="noStrike" spc="-1" dirty="0">
                <a:solidFill>
                  <a:srgbClr val="000000"/>
                </a:solidFill>
                <a:latin typeface="Calibri"/>
                <a:ea typeface="DejaVu Sans"/>
              </a:rPr>
              <a:t>			</a:t>
            </a:r>
            <a:endParaRPr lang="fr-FR" sz="1800" b="0" strike="noStrike" spc="-1" dirty="0">
              <a:latin typeface="Arial"/>
            </a:endParaRPr>
          </a:p>
        </p:txBody>
      </p:sp>
      <p:pic>
        <p:nvPicPr>
          <p:cNvPr id="5" name="Google Shape;70;p1"/>
          <p:cNvPicPr preferRelativeResize="0"/>
          <p:nvPr/>
        </p:nvPicPr>
        <p:blipFill rotWithShape="1">
          <a:blip r:embed="rId2">
            <a:alphaModFix/>
          </a:blip>
          <a:srcRect/>
          <a:stretch/>
        </p:blipFill>
        <p:spPr>
          <a:xfrm>
            <a:off x="461907" y="5454344"/>
            <a:ext cx="2021133" cy="1260093"/>
          </a:xfrm>
          <a:prstGeom prst="rect">
            <a:avLst/>
          </a:prstGeom>
          <a:noFill/>
          <a:ln>
            <a:no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766" y="5454344"/>
            <a:ext cx="1404548" cy="1289356"/>
          </a:xfrm>
          <a:prstGeom prst="rect">
            <a:avLst/>
          </a:prstGeom>
        </p:spPr>
      </p:pic>
    </p:spTree>
    <p:extLst>
      <p:ext uri="{BB962C8B-B14F-4D97-AF65-F5344CB8AC3E}">
        <p14:creationId xmlns:p14="http://schemas.microsoft.com/office/powerpoint/2010/main" val="41761758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52643C-3B0D-46C2-87D9-83B1A6DD8161}"/>
              </a:ext>
            </a:extLst>
          </p:cNvPr>
          <p:cNvSpPr>
            <a:spLocks noGrp="1"/>
          </p:cNvSpPr>
          <p:nvPr>
            <p:ph type="title"/>
          </p:nvPr>
        </p:nvSpPr>
        <p:spPr/>
        <p:txBody>
          <a:bodyPr/>
          <a:lstStyle/>
          <a:p>
            <a:r>
              <a:rPr lang="fr-FR" dirty="0" smtClean="0"/>
              <a:t>Exemples de stratégies d’adaptation à la sècheresse</a:t>
            </a:r>
            <a:endParaRPr lang="fr-FR" dirty="0"/>
          </a:p>
        </p:txBody>
      </p:sp>
      <p:pic>
        <p:nvPicPr>
          <p:cNvPr id="4" name="Image 3"/>
          <p:cNvPicPr>
            <a:picLocks noChangeAspect="1"/>
          </p:cNvPicPr>
          <p:nvPr/>
        </p:nvPicPr>
        <p:blipFill>
          <a:blip r:embed="rId2"/>
          <a:stretch>
            <a:fillRect/>
          </a:stretch>
        </p:blipFill>
        <p:spPr>
          <a:xfrm>
            <a:off x="1744123" y="1328124"/>
            <a:ext cx="8238077" cy="4457498"/>
          </a:xfrm>
          <a:prstGeom prst="rect">
            <a:avLst/>
          </a:prstGeom>
        </p:spPr>
      </p:pic>
    </p:spTree>
    <p:extLst>
      <p:ext uri="{BB962C8B-B14F-4D97-AF65-F5344CB8AC3E}">
        <p14:creationId xmlns:p14="http://schemas.microsoft.com/office/powerpoint/2010/main" val="285528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120"/>
          <p:cNvPicPr/>
          <p:nvPr/>
        </p:nvPicPr>
        <p:blipFill>
          <a:blip r:embed="rId3"/>
          <a:stretch>
            <a:fillRect/>
          </a:stretch>
        </p:blipFill>
        <p:spPr>
          <a:xfrm>
            <a:off x="1523847" y="5949734"/>
            <a:ext cx="9144067" cy="937627"/>
          </a:xfrm>
          <a:prstGeom prst="rect">
            <a:avLst/>
          </a:prstGeom>
          <a:ln>
            <a:noFill/>
          </a:ln>
        </p:spPr>
      </p:pic>
      <p:sp>
        <p:nvSpPr>
          <p:cNvPr id="125" name="CustomShape 1"/>
          <p:cNvSpPr/>
          <p:nvPr/>
        </p:nvSpPr>
        <p:spPr>
          <a:xfrm>
            <a:off x="2077950" y="383059"/>
            <a:ext cx="7646672" cy="1036256"/>
          </a:xfrm>
          <a:prstGeom prst="rect">
            <a:avLst/>
          </a:prstGeom>
          <a:noFill/>
          <a:ln>
            <a:noFill/>
          </a:ln>
        </p:spPr>
        <p:txBody>
          <a:bodyPr lIns="81646" tIns="42456" rIns="81646" bIns="42456"/>
          <a:lstStyle/>
          <a:p>
            <a:pPr>
              <a:lnSpc>
                <a:spcPct val="80000"/>
              </a:lnSpc>
            </a:pPr>
            <a:r>
              <a:rPr lang="fr-FR" sz="3901" dirty="0">
                <a:solidFill>
                  <a:srgbClr val="EF7C00"/>
                </a:solidFill>
                <a:latin typeface="Arial"/>
                <a:ea typeface="ヒラギノ角ゴ Pro W3"/>
              </a:rPr>
              <a:t>AQUA 2030 : </a:t>
            </a:r>
            <a:r>
              <a:rPr lang="fr-FR" sz="2177" i="1" dirty="0">
                <a:solidFill>
                  <a:srgbClr val="EF7C00"/>
                </a:solidFill>
                <a:latin typeface="Arial"/>
                <a:ea typeface="ヒラギノ角ゴ Pro W3"/>
              </a:rPr>
              <a:t>l’exercice prospectif</a:t>
            </a:r>
            <a:endParaRPr sz="2177" i="1" dirty="0">
              <a:solidFill>
                <a:srgbClr val="EF7C00"/>
              </a:solidFill>
              <a:latin typeface="Arial"/>
              <a:ea typeface="ヒラギノ角ゴ Pro W3"/>
            </a:endParaRPr>
          </a:p>
        </p:txBody>
      </p:sp>
      <p:sp>
        <p:nvSpPr>
          <p:cNvPr id="8" name="Rectangle 7"/>
          <p:cNvSpPr/>
          <p:nvPr/>
        </p:nvSpPr>
        <p:spPr>
          <a:xfrm>
            <a:off x="1523521" y="6215713"/>
            <a:ext cx="4571040" cy="650691"/>
          </a:xfrm>
          <a:prstGeom prst="rect">
            <a:avLst/>
          </a:prstGeom>
        </p:spPr>
        <p:txBody>
          <a:bodyPr>
            <a:spAutoFit/>
          </a:bodyPr>
          <a:lstStyle/>
          <a:p>
            <a:r>
              <a:rPr lang="fr-FR" sz="1814" i="1" dirty="0">
                <a:solidFill>
                  <a:schemeClr val="bg1">
                    <a:lumMod val="65000"/>
                  </a:schemeClr>
                </a:solidFill>
                <a:latin typeface="Arial Narrow" pitchFamily="34" charset="0"/>
                <a:ea typeface="ヒラギノ角ゴ Pro W3"/>
              </a:rPr>
              <a:t>PETR-PVMC</a:t>
            </a:r>
          </a:p>
          <a:p>
            <a:r>
              <a:rPr lang="fr-FR" sz="1814" i="1" dirty="0">
                <a:solidFill>
                  <a:schemeClr val="bg1">
                    <a:lumMod val="65000"/>
                  </a:schemeClr>
                </a:solidFill>
                <a:latin typeface="Arial Narrow" pitchFamily="34" charset="0"/>
                <a:ea typeface="ヒラギノ角ゴ Pro W3"/>
              </a:rPr>
              <a:t>03 sept. 2019</a:t>
            </a:r>
          </a:p>
        </p:txBody>
      </p:sp>
      <p:sp>
        <p:nvSpPr>
          <p:cNvPr id="1035" name="AutoShape 11" descr="Résultat de recherche d'images pour &quot;logo BRGM&quot;"/>
          <p:cNvSpPr>
            <a:spLocks noChangeAspect="1" noChangeArrowheads="1"/>
          </p:cNvSpPr>
          <p:nvPr/>
        </p:nvSpPr>
        <p:spPr bwMode="auto">
          <a:xfrm>
            <a:off x="1664655" y="-131053"/>
            <a:ext cx="276509" cy="276510"/>
          </a:xfrm>
          <a:prstGeom prst="rect">
            <a:avLst/>
          </a:prstGeom>
          <a:noFill/>
        </p:spPr>
        <p:txBody>
          <a:bodyPr vert="horz" wrap="square" lIns="82953" tIns="41476" rIns="82953" bIns="41476" numCol="1" anchor="t" anchorCtr="0" compatLnSpc="1">
            <a:prstTxWarp prst="textNoShape">
              <a:avLst/>
            </a:prstTxWarp>
          </a:bodyPr>
          <a:lstStyle/>
          <a:p>
            <a:endParaRPr lang="fr-FR" sz="1633"/>
          </a:p>
        </p:txBody>
      </p:sp>
      <p:sp>
        <p:nvSpPr>
          <p:cNvPr id="29" name="Rectangle 28"/>
          <p:cNvSpPr/>
          <p:nvPr/>
        </p:nvSpPr>
        <p:spPr>
          <a:xfrm>
            <a:off x="10214833" y="6522446"/>
            <a:ext cx="453648" cy="343620"/>
          </a:xfrm>
          <a:prstGeom prst="rect">
            <a:avLst/>
          </a:prstGeom>
        </p:spPr>
        <p:txBody>
          <a:bodyPr>
            <a:spAutoFit/>
          </a:bodyPr>
          <a:lstStyle/>
          <a:p>
            <a:pPr algn="ctr">
              <a:defRPr/>
            </a:pPr>
            <a:r>
              <a:rPr lang="fr-FR" sz="1633" dirty="0"/>
              <a:t>11</a:t>
            </a:r>
          </a:p>
        </p:txBody>
      </p:sp>
      <p:pic>
        <p:nvPicPr>
          <p:cNvPr id="3" name="Image 2"/>
          <p:cNvPicPr>
            <a:picLocks noChangeAspect="1"/>
          </p:cNvPicPr>
          <p:nvPr/>
        </p:nvPicPr>
        <p:blipFill>
          <a:blip r:embed="rId4"/>
          <a:stretch>
            <a:fillRect/>
          </a:stretch>
        </p:blipFill>
        <p:spPr>
          <a:xfrm>
            <a:off x="1802909" y="1150016"/>
            <a:ext cx="2333360" cy="4931327"/>
          </a:xfrm>
          <a:prstGeom prst="rect">
            <a:avLst/>
          </a:prstGeom>
        </p:spPr>
      </p:pic>
      <p:sp>
        <p:nvSpPr>
          <p:cNvPr id="6" name="AutoShape 3"/>
          <p:cNvSpPr>
            <a:spLocks noChangeAspect="1" noChangeArrowheads="1" noTextEdit="1"/>
          </p:cNvSpPr>
          <p:nvPr/>
        </p:nvSpPr>
        <p:spPr bwMode="auto">
          <a:xfrm>
            <a:off x="1392647" y="1102766"/>
            <a:ext cx="5095255" cy="470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fr-FR" sz="1633"/>
          </a:p>
        </p:txBody>
      </p:sp>
      <p:grpSp>
        <p:nvGrpSpPr>
          <p:cNvPr id="2" name="Groupe 1"/>
          <p:cNvGrpSpPr/>
          <p:nvPr/>
        </p:nvGrpSpPr>
        <p:grpSpPr>
          <a:xfrm>
            <a:off x="1941165" y="2139021"/>
            <a:ext cx="8821572" cy="594906"/>
            <a:chOff x="460376" y="2357875"/>
            <a:chExt cx="9724149" cy="655774"/>
          </a:xfrm>
        </p:grpSpPr>
        <p:sp>
          <p:nvSpPr>
            <p:cNvPr id="7" name="Rectangle 6"/>
            <p:cNvSpPr/>
            <p:nvPr/>
          </p:nvSpPr>
          <p:spPr>
            <a:xfrm>
              <a:off x="2880072" y="2357875"/>
              <a:ext cx="7304453" cy="655774"/>
            </a:xfrm>
            <a:prstGeom prst="rect">
              <a:avLst/>
            </a:prstGeom>
          </p:spPr>
          <p:txBody>
            <a:bodyPr wrap="square">
              <a:spAutoFit/>
            </a:bodyPr>
            <a:lstStyle/>
            <a:p>
              <a:r>
                <a:rPr lang="fr-FR" sz="1633" dirty="0"/>
                <a:t>Poursuite des dynamiques mondiales, régionales et nationales équivalentes à celles de ces vingt dernières années</a:t>
              </a:r>
            </a:p>
          </p:txBody>
        </p:sp>
        <p:sp>
          <p:nvSpPr>
            <p:cNvPr id="9" name="Pentagone 8"/>
            <p:cNvSpPr/>
            <p:nvPr/>
          </p:nvSpPr>
          <p:spPr>
            <a:xfrm>
              <a:off x="460376" y="2483693"/>
              <a:ext cx="2419696" cy="432048"/>
            </a:xfrm>
            <a:prstGeom prst="homePlat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grpSp>
      <p:grpSp>
        <p:nvGrpSpPr>
          <p:cNvPr id="5" name="Groupe 4"/>
          <p:cNvGrpSpPr/>
          <p:nvPr/>
        </p:nvGrpSpPr>
        <p:grpSpPr>
          <a:xfrm>
            <a:off x="1915242" y="4215887"/>
            <a:ext cx="8426841" cy="1600053"/>
            <a:chOff x="431800" y="4647234"/>
            <a:chExt cx="9289032" cy="1763762"/>
          </a:xfrm>
        </p:grpSpPr>
        <p:sp>
          <p:nvSpPr>
            <p:cNvPr id="15" name="Pentagone 14"/>
            <p:cNvSpPr/>
            <p:nvPr/>
          </p:nvSpPr>
          <p:spPr>
            <a:xfrm>
              <a:off x="431800" y="5219997"/>
              <a:ext cx="2419696" cy="648072"/>
            </a:xfrm>
            <a:prstGeom prst="homePlat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0" name="Rectangle 9"/>
            <p:cNvSpPr/>
            <p:nvPr/>
          </p:nvSpPr>
          <p:spPr>
            <a:xfrm>
              <a:off x="2953518" y="4647234"/>
              <a:ext cx="6767314" cy="1763762"/>
            </a:xfrm>
            <a:prstGeom prst="rect">
              <a:avLst/>
            </a:prstGeom>
          </p:spPr>
          <p:txBody>
            <a:bodyPr wrap="square">
              <a:spAutoFit/>
            </a:bodyPr>
            <a:lstStyle/>
            <a:p>
              <a:pPr algn="just"/>
              <a:r>
                <a:rPr lang="fr-FR" sz="1633" dirty="0"/>
                <a:t>La PAC est refondée à budget constant sur des objectifs environnementaux. On prélève moins et on traite mieux les polluants émergents et les eaux pluviales y compris dans les villes moyennes. La continuité écologique est préservée autant que possible mais ne peut être largement restaurée sans obérer le potentiel hydroélectrique qui est une priorité</a:t>
              </a:r>
            </a:p>
          </p:txBody>
        </p:sp>
      </p:grpSp>
      <p:pic>
        <p:nvPicPr>
          <p:cNvPr id="11" name="Image 10"/>
          <p:cNvPicPr>
            <a:picLocks noChangeAspect="1"/>
          </p:cNvPicPr>
          <p:nvPr/>
        </p:nvPicPr>
        <p:blipFill>
          <a:blip r:embed="rId5"/>
          <a:stretch>
            <a:fillRect/>
          </a:stretch>
        </p:blipFill>
        <p:spPr>
          <a:xfrm>
            <a:off x="9149514" y="85844"/>
            <a:ext cx="1451672" cy="656709"/>
          </a:xfrm>
          <a:prstGeom prst="rect">
            <a:avLst/>
          </a:prstGeom>
        </p:spPr>
      </p:pic>
      <p:sp>
        <p:nvSpPr>
          <p:cNvPr id="19" name="Rectangle 18"/>
          <p:cNvSpPr/>
          <p:nvPr/>
        </p:nvSpPr>
        <p:spPr>
          <a:xfrm>
            <a:off x="2829782" y="6257196"/>
            <a:ext cx="6793733" cy="539250"/>
          </a:xfrm>
          <a:prstGeom prst="rect">
            <a:avLst/>
          </a:prstGeom>
          <a:solidFill>
            <a:schemeClr val="bg1"/>
          </a:solidFill>
        </p:spPr>
        <p:txBody>
          <a:bodyPr wrap="square">
            <a:spAutoFit/>
          </a:bodyPr>
          <a:lstStyle/>
          <a:p>
            <a:r>
              <a:rPr lang="fr-FR" sz="1452" u="sng" dirty="0">
                <a:solidFill>
                  <a:srgbClr val="0000FF"/>
                </a:solidFill>
              </a:rPr>
              <a:t>http://www.set-revue.fr/lexercice-aqua2030-comment-imaginer-les-politiques-de-demain-sur-leau-et-les-milieux-aquatiques-la</a:t>
            </a:r>
          </a:p>
        </p:txBody>
      </p:sp>
    </p:spTree>
    <p:extLst>
      <p:ext uri="{BB962C8B-B14F-4D97-AF65-F5344CB8AC3E}">
        <p14:creationId xmlns:p14="http://schemas.microsoft.com/office/powerpoint/2010/main" val="9826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120"/>
          <p:cNvPicPr/>
          <p:nvPr/>
        </p:nvPicPr>
        <p:blipFill>
          <a:blip r:embed="rId3"/>
          <a:stretch>
            <a:fillRect/>
          </a:stretch>
        </p:blipFill>
        <p:spPr>
          <a:xfrm>
            <a:off x="1523847" y="5949734"/>
            <a:ext cx="9144067" cy="937627"/>
          </a:xfrm>
          <a:prstGeom prst="rect">
            <a:avLst/>
          </a:prstGeom>
          <a:ln>
            <a:noFill/>
          </a:ln>
        </p:spPr>
      </p:pic>
      <p:sp>
        <p:nvSpPr>
          <p:cNvPr id="8" name="Rectangle 7"/>
          <p:cNvSpPr/>
          <p:nvPr/>
        </p:nvSpPr>
        <p:spPr>
          <a:xfrm>
            <a:off x="1523521" y="6215713"/>
            <a:ext cx="4571040" cy="650691"/>
          </a:xfrm>
          <a:prstGeom prst="rect">
            <a:avLst/>
          </a:prstGeom>
        </p:spPr>
        <p:txBody>
          <a:bodyPr>
            <a:spAutoFit/>
          </a:bodyPr>
          <a:lstStyle/>
          <a:p>
            <a:r>
              <a:rPr lang="fr-FR" sz="1814" i="1" dirty="0">
                <a:solidFill>
                  <a:schemeClr val="bg1">
                    <a:lumMod val="65000"/>
                  </a:schemeClr>
                </a:solidFill>
                <a:latin typeface="Arial Narrow" pitchFamily="34" charset="0"/>
                <a:ea typeface="ヒラギノ角ゴ Pro W3"/>
              </a:rPr>
              <a:t>PETR-PVMC</a:t>
            </a:r>
          </a:p>
          <a:p>
            <a:r>
              <a:rPr lang="fr-FR" sz="1814" i="1" dirty="0">
                <a:solidFill>
                  <a:schemeClr val="bg1">
                    <a:lumMod val="65000"/>
                  </a:schemeClr>
                </a:solidFill>
                <a:latin typeface="Arial Narrow" pitchFamily="34" charset="0"/>
                <a:ea typeface="ヒラギノ角ゴ Pro W3"/>
              </a:rPr>
              <a:t>03 sept. 2019</a:t>
            </a:r>
          </a:p>
        </p:txBody>
      </p:sp>
      <p:sp>
        <p:nvSpPr>
          <p:cNvPr id="1035" name="AutoShape 11" descr="Résultat de recherche d'images pour &quot;logo BRGM&quot;"/>
          <p:cNvSpPr>
            <a:spLocks noChangeAspect="1" noChangeArrowheads="1"/>
          </p:cNvSpPr>
          <p:nvPr/>
        </p:nvSpPr>
        <p:spPr bwMode="auto">
          <a:xfrm>
            <a:off x="1664655" y="-131053"/>
            <a:ext cx="276509" cy="276510"/>
          </a:xfrm>
          <a:prstGeom prst="rect">
            <a:avLst/>
          </a:prstGeom>
          <a:noFill/>
        </p:spPr>
        <p:txBody>
          <a:bodyPr vert="horz" wrap="square" lIns="82953" tIns="41476" rIns="82953" bIns="41476" numCol="1" anchor="t" anchorCtr="0" compatLnSpc="1">
            <a:prstTxWarp prst="textNoShape">
              <a:avLst/>
            </a:prstTxWarp>
          </a:bodyPr>
          <a:lstStyle/>
          <a:p>
            <a:endParaRPr lang="fr-FR" sz="1633"/>
          </a:p>
        </p:txBody>
      </p:sp>
      <p:sp>
        <p:nvSpPr>
          <p:cNvPr id="29" name="Rectangle 28"/>
          <p:cNvSpPr/>
          <p:nvPr/>
        </p:nvSpPr>
        <p:spPr>
          <a:xfrm>
            <a:off x="10214833" y="6522446"/>
            <a:ext cx="453648" cy="343620"/>
          </a:xfrm>
          <a:prstGeom prst="rect">
            <a:avLst/>
          </a:prstGeom>
        </p:spPr>
        <p:txBody>
          <a:bodyPr>
            <a:spAutoFit/>
          </a:bodyPr>
          <a:lstStyle/>
          <a:p>
            <a:pPr algn="ctr">
              <a:defRPr/>
            </a:pPr>
            <a:r>
              <a:rPr lang="fr-FR" sz="1633" dirty="0"/>
              <a:t>12</a:t>
            </a:r>
          </a:p>
        </p:txBody>
      </p:sp>
      <p:pic>
        <p:nvPicPr>
          <p:cNvPr id="3" name="Image 2"/>
          <p:cNvPicPr>
            <a:picLocks noChangeAspect="1"/>
          </p:cNvPicPr>
          <p:nvPr/>
        </p:nvPicPr>
        <p:blipFill>
          <a:blip r:embed="rId4"/>
          <a:stretch>
            <a:fillRect/>
          </a:stretch>
        </p:blipFill>
        <p:spPr>
          <a:xfrm>
            <a:off x="1802909" y="1150016"/>
            <a:ext cx="2333360" cy="4931327"/>
          </a:xfrm>
          <a:prstGeom prst="rect">
            <a:avLst/>
          </a:prstGeom>
        </p:spPr>
      </p:pic>
      <p:sp>
        <p:nvSpPr>
          <p:cNvPr id="6" name="AutoShape 3"/>
          <p:cNvSpPr>
            <a:spLocks noChangeAspect="1" noChangeArrowheads="1" noTextEdit="1"/>
          </p:cNvSpPr>
          <p:nvPr/>
        </p:nvSpPr>
        <p:spPr bwMode="auto">
          <a:xfrm>
            <a:off x="1392647" y="1102766"/>
            <a:ext cx="5095255" cy="470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fr-FR" sz="1633"/>
          </a:p>
        </p:txBody>
      </p:sp>
      <p:sp>
        <p:nvSpPr>
          <p:cNvPr id="9" name="Pentagone 8"/>
          <p:cNvSpPr/>
          <p:nvPr/>
        </p:nvSpPr>
        <p:spPr>
          <a:xfrm>
            <a:off x="1941165" y="2253162"/>
            <a:ext cx="2195104" cy="391946"/>
          </a:xfrm>
          <a:prstGeom prst="homePlat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2" name="Image 1"/>
          <p:cNvPicPr>
            <a:picLocks noChangeAspect="1"/>
          </p:cNvPicPr>
          <p:nvPr/>
        </p:nvPicPr>
        <p:blipFill>
          <a:blip r:embed="rId5"/>
          <a:stretch>
            <a:fillRect/>
          </a:stretch>
        </p:blipFill>
        <p:spPr>
          <a:xfrm>
            <a:off x="1619138" y="1795892"/>
            <a:ext cx="8950844" cy="1691603"/>
          </a:xfrm>
          <a:prstGeom prst="rect">
            <a:avLst/>
          </a:prstGeom>
        </p:spPr>
      </p:pic>
      <p:pic>
        <p:nvPicPr>
          <p:cNvPr id="5" name="Image 4"/>
          <p:cNvPicPr>
            <a:picLocks noChangeAspect="1"/>
          </p:cNvPicPr>
          <p:nvPr/>
        </p:nvPicPr>
        <p:blipFill>
          <a:blip r:embed="rId6"/>
          <a:stretch>
            <a:fillRect/>
          </a:stretch>
        </p:blipFill>
        <p:spPr>
          <a:xfrm>
            <a:off x="1802908" y="3494325"/>
            <a:ext cx="8767074" cy="1345765"/>
          </a:xfrm>
          <a:prstGeom prst="rect">
            <a:avLst/>
          </a:prstGeom>
        </p:spPr>
      </p:pic>
      <p:pic>
        <p:nvPicPr>
          <p:cNvPr id="11" name="Image 10"/>
          <p:cNvPicPr>
            <a:picLocks noChangeAspect="1"/>
          </p:cNvPicPr>
          <p:nvPr/>
        </p:nvPicPr>
        <p:blipFill>
          <a:blip r:embed="rId7"/>
          <a:stretch>
            <a:fillRect/>
          </a:stretch>
        </p:blipFill>
        <p:spPr>
          <a:xfrm>
            <a:off x="1648124" y="4838000"/>
            <a:ext cx="8921859" cy="1327110"/>
          </a:xfrm>
          <a:prstGeom prst="rect">
            <a:avLst/>
          </a:prstGeom>
        </p:spPr>
      </p:pic>
      <p:sp>
        <p:nvSpPr>
          <p:cNvPr id="14" name="Rectangle 13"/>
          <p:cNvSpPr/>
          <p:nvPr/>
        </p:nvSpPr>
        <p:spPr>
          <a:xfrm>
            <a:off x="2829782" y="6257196"/>
            <a:ext cx="6793733" cy="539250"/>
          </a:xfrm>
          <a:prstGeom prst="rect">
            <a:avLst/>
          </a:prstGeom>
          <a:solidFill>
            <a:schemeClr val="bg1"/>
          </a:solidFill>
        </p:spPr>
        <p:txBody>
          <a:bodyPr wrap="square">
            <a:spAutoFit/>
          </a:bodyPr>
          <a:lstStyle/>
          <a:p>
            <a:r>
              <a:rPr lang="fr-FR" sz="1452" u="sng" dirty="0">
                <a:solidFill>
                  <a:srgbClr val="0000FF"/>
                </a:solidFill>
              </a:rPr>
              <a:t>http://www.set-revue.fr/lexercice-aqua2030-comment-imaginer-les-politiques-de-demain-sur-leau-et-les-milieux-aquatiques-la</a:t>
            </a:r>
          </a:p>
        </p:txBody>
      </p:sp>
      <p:sp>
        <p:nvSpPr>
          <p:cNvPr id="15" name="CustomShape 1"/>
          <p:cNvSpPr/>
          <p:nvPr/>
        </p:nvSpPr>
        <p:spPr>
          <a:xfrm>
            <a:off x="2077950" y="383059"/>
            <a:ext cx="7646672" cy="1036256"/>
          </a:xfrm>
          <a:prstGeom prst="rect">
            <a:avLst/>
          </a:prstGeom>
          <a:noFill/>
          <a:ln>
            <a:noFill/>
          </a:ln>
        </p:spPr>
        <p:txBody>
          <a:bodyPr lIns="81646" tIns="42456" rIns="81646" bIns="42456"/>
          <a:lstStyle/>
          <a:p>
            <a:pPr>
              <a:lnSpc>
                <a:spcPct val="80000"/>
              </a:lnSpc>
            </a:pPr>
            <a:r>
              <a:rPr lang="fr-FR" sz="3901" dirty="0">
                <a:solidFill>
                  <a:srgbClr val="EF7C00"/>
                </a:solidFill>
                <a:latin typeface="Arial"/>
                <a:ea typeface="ヒラギノ角ゴ Pro W3"/>
              </a:rPr>
              <a:t>AQUA 2030 : </a:t>
            </a:r>
            <a:r>
              <a:rPr lang="fr-FR" sz="2177" i="1" dirty="0">
                <a:solidFill>
                  <a:srgbClr val="EF7C00"/>
                </a:solidFill>
                <a:latin typeface="Arial"/>
                <a:ea typeface="ヒラギノ角ゴ Pro W3"/>
              </a:rPr>
              <a:t>l’exercice prospectif</a:t>
            </a:r>
            <a:endParaRPr sz="2177" i="1" dirty="0">
              <a:solidFill>
                <a:srgbClr val="EF7C00"/>
              </a:solidFill>
              <a:latin typeface="Arial"/>
              <a:ea typeface="ヒラギノ角ゴ Pro W3"/>
            </a:endParaRPr>
          </a:p>
        </p:txBody>
      </p:sp>
      <p:pic>
        <p:nvPicPr>
          <p:cNvPr id="16" name="Image 15"/>
          <p:cNvPicPr>
            <a:picLocks noChangeAspect="1"/>
          </p:cNvPicPr>
          <p:nvPr/>
        </p:nvPicPr>
        <p:blipFill>
          <a:blip r:embed="rId8"/>
          <a:stretch>
            <a:fillRect/>
          </a:stretch>
        </p:blipFill>
        <p:spPr>
          <a:xfrm>
            <a:off x="9149514" y="85844"/>
            <a:ext cx="1451672" cy="656709"/>
          </a:xfrm>
          <a:prstGeom prst="rect">
            <a:avLst/>
          </a:prstGeom>
        </p:spPr>
      </p:pic>
      <p:sp>
        <p:nvSpPr>
          <p:cNvPr id="4" name="Rectangle 3"/>
          <p:cNvSpPr/>
          <p:nvPr/>
        </p:nvSpPr>
        <p:spPr>
          <a:xfrm>
            <a:off x="1941165" y="4890693"/>
            <a:ext cx="8660022" cy="12744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7" name="Rectangle 6"/>
          <p:cNvSpPr/>
          <p:nvPr/>
        </p:nvSpPr>
        <p:spPr>
          <a:xfrm>
            <a:off x="5508081" y="4932177"/>
            <a:ext cx="3788812" cy="11838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Tree>
    <p:extLst>
      <p:ext uri="{BB962C8B-B14F-4D97-AF65-F5344CB8AC3E}">
        <p14:creationId xmlns:p14="http://schemas.microsoft.com/office/powerpoint/2010/main" val="29981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802909" y="1150016"/>
            <a:ext cx="2333360" cy="4931327"/>
          </a:xfrm>
          <a:prstGeom prst="rect">
            <a:avLst/>
          </a:prstGeom>
        </p:spPr>
      </p:pic>
      <p:pic>
        <p:nvPicPr>
          <p:cNvPr id="2" name="Image 1"/>
          <p:cNvPicPr>
            <a:picLocks noChangeAspect="1"/>
          </p:cNvPicPr>
          <p:nvPr/>
        </p:nvPicPr>
        <p:blipFill>
          <a:blip r:embed="rId4"/>
          <a:stretch>
            <a:fillRect/>
          </a:stretch>
        </p:blipFill>
        <p:spPr>
          <a:xfrm>
            <a:off x="1619138" y="1795892"/>
            <a:ext cx="8950844" cy="1691603"/>
          </a:xfrm>
          <a:prstGeom prst="rect">
            <a:avLst/>
          </a:prstGeom>
        </p:spPr>
      </p:pic>
      <p:pic>
        <p:nvPicPr>
          <p:cNvPr id="5" name="Image 4"/>
          <p:cNvPicPr>
            <a:picLocks noChangeAspect="1"/>
          </p:cNvPicPr>
          <p:nvPr/>
        </p:nvPicPr>
        <p:blipFill>
          <a:blip r:embed="rId5"/>
          <a:stretch>
            <a:fillRect/>
          </a:stretch>
        </p:blipFill>
        <p:spPr>
          <a:xfrm>
            <a:off x="1802908" y="3494325"/>
            <a:ext cx="8767074" cy="1345765"/>
          </a:xfrm>
          <a:prstGeom prst="rect">
            <a:avLst/>
          </a:prstGeom>
        </p:spPr>
      </p:pic>
      <p:pic>
        <p:nvPicPr>
          <p:cNvPr id="121" name="Image 120"/>
          <p:cNvPicPr/>
          <p:nvPr/>
        </p:nvPicPr>
        <p:blipFill>
          <a:blip r:embed="rId6"/>
          <a:stretch>
            <a:fillRect/>
          </a:stretch>
        </p:blipFill>
        <p:spPr>
          <a:xfrm>
            <a:off x="1523847" y="5949734"/>
            <a:ext cx="9144067" cy="937627"/>
          </a:xfrm>
          <a:prstGeom prst="rect">
            <a:avLst/>
          </a:prstGeom>
          <a:ln>
            <a:noFill/>
          </a:ln>
        </p:spPr>
      </p:pic>
      <p:pic>
        <p:nvPicPr>
          <p:cNvPr id="11" name="Image 10"/>
          <p:cNvPicPr>
            <a:picLocks noChangeAspect="1"/>
          </p:cNvPicPr>
          <p:nvPr/>
        </p:nvPicPr>
        <p:blipFill>
          <a:blip r:embed="rId7"/>
          <a:stretch>
            <a:fillRect/>
          </a:stretch>
        </p:blipFill>
        <p:spPr>
          <a:xfrm>
            <a:off x="1648124" y="4838000"/>
            <a:ext cx="8921859" cy="1327110"/>
          </a:xfrm>
          <a:prstGeom prst="rect">
            <a:avLst/>
          </a:prstGeom>
        </p:spPr>
      </p:pic>
      <p:sp>
        <p:nvSpPr>
          <p:cNvPr id="4" name="Rectangle 3"/>
          <p:cNvSpPr/>
          <p:nvPr/>
        </p:nvSpPr>
        <p:spPr>
          <a:xfrm>
            <a:off x="1523520" y="2187838"/>
            <a:ext cx="3461966" cy="2650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Rectangle 7"/>
          <p:cNvSpPr/>
          <p:nvPr/>
        </p:nvSpPr>
        <p:spPr>
          <a:xfrm>
            <a:off x="1523521" y="6215713"/>
            <a:ext cx="4571040" cy="650691"/>
          </a:xfrm>
          <a:prstGeom prst="rect">
            <a:avLst/>
          </a:prstGeom>
        </p:spPr>
        <p:txBody>
          <a:bodyPr>
            <a:spAutoFit/>
          </a:bodyPr>
          <a:lstStyle/>
          <a:p>
            <a:r>
              <a:rPr lang="fr-FR" sz="1814" i="1" dirty="0">
                <a:solidFill>
                  <a:schemeClr val="bg1">
                    <a:lumMod val="65000"/>
                  </a:schemeClr>
                </a:solidFill>
                <a:latin typeface="Arial Narrow" pitchFamily="34" charset="0"/>
                <a:ea typeface="ヒラギノ角ゴ Pro W3"/>
              </a:rPr>
              <a:t>PETR-PVMC</a:t>
            </a:r>
          </a:p>
          <a:p>
            <a:r>
              <a:rPr lang="fr-FR" sz="1814" i="1" dirty="0">
                <a:solidFill>
                  <a:schemeClr val="bg1">
                    <a:lumMod val="65000"/>
                  </a:schemeClr>
                </a:solidFill>
                <a:latin typeface="Arial Narrow" pitchFamily="34" charset="0"/>
                <a:ea typeface="ヒラギノ角ゴ Pro W3"/>
              </a:rPr>
              <a:t>03 sept. 2019</a:t>
            </a:r>
          </a:p>
        </p:txBody>
      </p:sp>
      <p:sp>
        <p:nvSpPr>
          <p:cNvPr id="1035" name="AutoShape 11" descr="Résultat de recherche d'images pour &quot;logo BRGM&quot;"/>
          <p:cNvSpPr>
            <a:spLocks noChangeAspect="1" noChangeArrowheads="1"/>
          </p:cNvSpPr>
          <p:nvPr/>
        </p:nvSpPr>
        <p:spPr bwMode="auto">
          <a:xfrm>
            <a:off x="1664655" y="-131053"/>
            <a:ext cx="276509" cy="276510"/>
          </a:xfrm>
          <a:prstGeom prst="rect">
            <a:avLst/>
          </a:prstGeom>
          <a:noFill/>
        </p:spPr>
        <p:txBody>
          <a:bodyPr vert="horz" wrap="square" lIns="82953" tIns="41476" rIns="82953" bIns="41476" numCol="1" anchor="t" anchorCtr="0" compatLnSpc="1">
            <a:prstTxWarp prst="textNoShape">
              <a:avLst/>
            </a:prstTxWarp>
          </a:bodyPr>
          <a:lstStyle/>
          <a:p>
            <a:endParaRPr lang="fr-FR" sz="1633"/>
          </a:p>
        </p:txBody>
      </p:sp>
      <p:sp>
        <p:nvSpPr>
          <p:cNvPr id="29" name="Rectangle 28"/>
          <p:cNvSpPr/>
          <p:nvPr/>
        </p:nvSpPr>
        <p:spPr>
          <a:xfrm>
            <a:off x="10214833" y="6522446"/>
            <a:ext cx="453648" cy="343620"/>
          </a:xfrm>
          <a:prstGeom prst="rect">
            <a:avLst/>
          </a:prstGeom>
        </p:spPr>
        <p:txBody>
          <a:bodyPr>
            <a:spAutoFit/>
          </a:bodyPr>
          <a:lstStyle/>
          <a:p>
            <a:pPr algn="ctr">
              <a:defRPr/>
            </a:pPr>
            <a:r>
              <a:rPr lang="fr-FR" sz="1633" dirty="0"/>
              <a:t>13</a:t>
            </a:r>
          </a:p>
        </p:txBody>
      </p:sp>
      <p:sp>
        <p:nvSpPr>
          <p:cNvPr id="6" name="AutoShape 3"/>
          <p:cNvSpPr>
            <a:spLocks noChangeAspect="1" noChangeArrowheads="1" noTextEdit="1"/>
          </p:cNvSpPr>
          <p:nvPr/>
        </p:nvSpPr>
        <p:spPr bwMode="auto">
          <a:xfrm>
            <a:off x="1392647" y="1102766"/>
            <a:ext cx="5095255" cy="470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fr-FR" sz="1633"/>
          </a:p>
        </p:txBody>
      </p:sp>
      <p:pic>
        <p:nvPicPr>
          <p:cNvPr id="7" name="Image 6"/>
          <p:cNvPicPr>
            <a:picLocks noChangeAspect="1"/>
          </p:cNvPicPr>
          <p:nvPr/>
        </p:nvPicPr>
        <p:blipFill>
          <a:blip r:embed="rId8"/>
          <a:stretch>
            <a:fillRect/>
          </a:stretch>
        </p:blipFill>
        <p:spPr>
          <a:xfrm>
            <a:off x="3976258" y="918987"/>
            <a:ext cx="6593724" cy="4167984"/>
          </a:xfrm>
          <a:prstGeom prst="rect">
            <a:avLst/>
          </a:prstGeom>
        </p:spPr>
      </p:pic>
      <p:sp>
        <p:nvSpPr>
          <p:cNvPr id="10" name="ZoneTexte 9"/>
          <p:cNvSpPr txBox="1"/>
          <p:nvPr/>
        </p:nvSpPr>
        <p:spPr>
          <a:xfrm>
            <a:off x="9492866" y="1061845"/>
            <a:ext cx="849217" cy="427361"/>
          </a:xfrm>
          <a:prstGeom prst="rect">
            <a:avLst/>
          </a:prstGeom>
          <a:noFill/>
        </p:spPr>
        <p:txBody>
          <a:bodyPr wrap="square" rtlCol="0">
            <a:spAutoFit/>
          </a:bodyPr>
          <a:lstStyle/>
          <a:p>
            <a:r>
              <a:rPr lang="fr-FR" sz="2177" b="1" dirty="0"/>
              <a:t>2010</a:t>
            </a:r>
          </a:p>
        </p:txBody>
      </p:sp>
      <p:grpSp>
        <p:nvGrpSpPr>
          <p:cNvPr id="14" name="Groupe 13"/>
          <p:cNvGrpSpPr/>
          <p:nvPr/>
        </p:nvGrpSpPr>
        <p:grpSpPr>
          <a:xfrm>
            <a:off x="3760726" y="1017027"/>
            <a:ext cx="6858222" cy="4038973"/>
            <a:chOff x="2520080" y="1127981"/>
            <a:chExt cx="7559920" cy="4452220"/>
          </a:xfrm>
        </p:grpSpPr>
        <p:pic>
          <p:nvPicPr>
            <p:cNvPr id="12" name="Image 11"/>
            <p:cNvPicPr>
              <a:picLocks noChangeAspect="1"/>
            </p:cNvPicPr>
            <p:nvPr/>
          </p:nvPicPr>
          <p:blipFill>
            <a:blip r:embed="rId9"/>
            <a:stretch>
              <a:fillRect/>
            </a:stretch>
          </p:blipFill>
          <p:spPr>
            <a:xfrm>
              <a:off x="2998187" y="1127981"/>
              <a:ext cx="7081813" cy="4452220"/>
            </a:xfrm>
            <a:prstGeom prst="rect">
              <a:avLst/>
            </a:prstGeom>
          </p:spPr>
        </p:pic>
        <p:sp>
          <p:nvSpPr>
            <p:cNvPr id="13" name="ZoneTexte 12"/>
            <p:cNvSpPr txBox="1"/>
            <p:nvPr/>
          </p:nvSpPr>
          <p:spPr>
            <a:xfrm>
              <a:off x="2520080" y="1225879"/>
              <a:ext cx="3672408" cy="471086"/>
            </a:xfrm>
            <a:prstGeom prst="rect">
              <a:avLst/>
            </a:prstGeom>
            <a:noFill/>
          </p:spPr>
          <p:txBody>
            <a:bodyPr wrap="square" rtlCol="0">
              <a:spAutoFit/>
            </a:bodyPr>
            <a:lstStyle/>
            <a:p>
              <a:r>
                <a:rPr lang="fr-FR" sz="2177" b="1" dirty="0"/>
                <a:t>Scénario 1 : tendanciel</a:t>
              </a:r>
            </a:p>
          </p:txBody>
        </p:sp>
      </p:grpSp>
      <p:grpSp>
        <p:nvGrpSpPr>
          <p:cNvPr id="16" name="Groupe 15"/>
          <p:cNvGrpSpPr/>
          <p:nvPr/>
        </p:nvGrpSpPr>
        <p:grpSpPr>
          <a:xfrm>
            <a:off x="3744323" y="892687"/>
            <a:ext cx="6665602" cy="4112818"/>
            <a:chOff x="2448024" y="984022"/>
            <a:chExt cx="7347592" cy="4533620"/>
          </a:xfrm>
        </p:grpSpPr>
        <p:pic>
          <p:nvPicPr>
            <p:cNvPr id="15" name="Image 14"/>
            <p:cNvPicPr>
              <a:picLocks noChangeAspect="1"/>
            </p:cNvPicPr>
            <p:nvPr/>
          </p:nvPicPr>
          <p:blipFill>
            <a:blip r:embed="rId10"/>
            <a:stretch>
              <a:fillRect/>
            </a:stretch>
          </p:blipFill>
          <p:spPr>
            <a:xfrm>
              <a:off x="2646993" y="984022"/>
              <a:ext cx="7148623" cy="4533620"/>
            </a:xfrm>
            <a:prstGeom prst="rect">
              <a:avLst/>
            </a:prstGeom>
          </p:spPr>
        </p:pic>
        <p:sp>
          <p:nvSpPr>
            <p:cNvPr id="20" name="ZoneTexte 19"/>
            <p:cNvSpPr txBox="1"/>
            <p:nvPr/>
          </p:nvSpPr>
          <p:spPr>
            <a:xfrm>
              <a:off x="2448024" y="1229940"/>
              <a:ext cx="4032448" cy="840392"/>
            </a:xfrm>
            <a:prstGeom prst="rect">
              <a:avLst/>
            </a:prstGeom>
            <a:noFill/>
          </p:spPr>
          <p:txBody>
            <a:bodyPr wrap="square" rtlCol="0">
              <a:spAutoFit/>
            </a:bodyPr>
            <a:lstStyle/>
            <a:p>
              <a:r>
                <a:rPr lang="fr-FR" sz="2177" b="1" dirty="0"/>
                <a:t>Scénario 5 : techno</a:t>
              </a:r>
            </a:p>
            <a:p>
              <a:r>
                <a:rPr lang="fr-FR" sz="2177" b="1" dirty="0"/>
                <a:t>		-doux</a:t>
              </a:r>
            </a:p>
          </p:txBody>
        </p:sp>
      </p:grpSp>
      <p:sp>
        <p:nvSpPr>
          <p:cNvPr id="22" name="Rectangle 21"/>
          <p:cNvSpPr/>
          <p:nvPr/>
        </p:nvSpPr>
        <p:spPr>
          <a:xfrm>
            <a:off x="2829782" y="6257196"/>
            <a:ext cx="6793733" cy="539250"/>
          </a:xfrm>
          <a:prstGeom prst="rect">
            <a:avLst/>
          </a:prstGeom>
          <a:solidFill>
            <a:schemeClr val="bg1"/>
          </a:solidFill>
        </p:spPr>
        <p:txBody>
          <a:bodyPr wrap="square">
            <a:spAutoFit/>
          </a:bodyPr>
          <a:lstStyle/>
          <a:p>
            <a:r>
              <a:rPr lang="fr-FR" sz="1452" u="sng" dirty="0">
                <a:solidFill>
                  <a:srgbClr val="0000FF"/>
                </a:solidFill>
              </a:rPr>
              <a:t>http://www.set-revue.fr/lexercice-aqua2030-comment-imaginer-les-politiques-de-demain-sur-leau-et-les-milieux-aquatiques-la</a:t>
            </a:r>
          </a:p>
        </p:txBody>
      </p:sp>
      <p:sp>
        <p:nvSpPr>
          <p:cNvPr id="24" name="CustomShape 1"/>
          <p:cNvSpPr/>
          <p:nvPr/>
        </p:nvSpPr>
        <p:spPr>
          <a:xfrm>
            <a:off x="2077950" y="383059"/>
            <a:ext cx="7646672" cy="1036256"/>
          </a:xfrm>
          <a:prstGeom prst="rect">
            <a:avLst/>
          </a:prstGeom>
          <a:noFill/>
          <a:ln>
            <a:noFill/>
          </a:ln>
        </p:spPr>
        <p:txBody>
          <a:bodyPr lIns="81646" tIns="42456" rIns="81646" bIns="42456"/>
          <a:lstStyle/>
          <a:p>
            <a:pPr>
              <a:lnSpc>
                <a:spcPct val="80000"/>
              </a:lnSpc>
            </a:pPr>
            <a:r>
              <a:rPr lang="fr-FR" sz="3901" dirty="0">
                <a:solidFill>
                  <a:srgbClr val="EF7C00"/>
                </a:solidFill>
                <a:latin typeface="Arial"/>
                <a:ea typeface="ヒラギノ角ゴ Pro W3"/>
              </a:rPr>
              <a:t>AQUA 2030 : </a:t>
            </a:r>
            <a:r>
              <a:rPr lang="fr-FR" sz="2177" i="1" dirty="0">
                <a:solidFill>
                  <a:srgbClr val="EF7C00"/>
                </a:solidFill>
                <a:latin typeface="Arial"/>
                <a:ea typeface="ヒラギノ角ゴ Pro W3"/>
              </a:rPr>
              <a:t>l’exercice prospectif</a:t>
            </a:r>
            <a:endParaRPr sz="2177" i="1" dirty="0">
              <a:solidFill>
                <a:srgbClr val="EF7C00"/>
              </a:solidFill>
              <a:latin typeface="Arial"/>
              <a:ea typeface="ヒラギノ角ゴ Pro W3"/>
            </a:endParaRPr>
          </a:p>
        </p:txBody>
      </p:sp>
      <p:pic>
        <p:nvPicPr>
          <p:cNvPr id="25" name="Image 24"/>
          <p:cNvPicPr>
            <a:picLocks noChangeAspect="1"/>
          </p:cNvPicPr>
          <p:nvPr/>
        </p:nvPicPr>
        <p:blipFill>
          <a:blip r:embed="rId11"/>
          <a:stretch>
            <a:fillRect/>
          </a:stretch>
        </p:blipFill>
        <p:spPr>
          <a:xfrm>
            <a:off x="9149514" y="85844"/>
            <a:ext cx="1451672" cy="656709"/>
          </a:xfrm>
          <a:prstGeom prst="rect">
            <a:avLst/>
          </a:prstGeom>
        </p:spPr>
      </p:pic>
      <p:sp>
        <p:nvSpPr>
          <p:cNvPr id="23" name="Rectangle 22"/>
          <p:cNvSpPr/>
          <p:nvPr/>
        </p:nvSpPr>
        <p:spPr>
          <a:xfrm>
            <a:off x="5508081" y="4932178"/>
            <a:ext cx="3788812" cy="11838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Tree>
    <p:extLst>
      <p:ext uri="{BB962C8B-B14F-4D97-AF65-F5344CB8AC3E}">
        <p14:creationId xmlns:p14="http://schemas.microsoft.com/office/powerpoint/2010/main" val="25122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1594610" y="1216725"/>
            <a:ext cx="5877893" cy="3292001"/>
          </a:xfrm>
          <a:prstGeom prst="rect">
            <a:avLst/>
          </a:prstGeom>
        </p:spPr>
      </p:pic>
      <p:pic>
        <p:nvPicPr>
          <p:cNvPr id="153" name="Image 152"/>
          <p:cNvPicPr/>
          <p:nvPr/>
        </p:nvPicPr>
        <p:blipFill>
          <a:blip r:embed="rId3"/>
          <a:stretch>
            <a:fillRect/>
          </a:stretch>
        </p:blipFill>
        <p:spPr>
          <a:xfrm>
            <a:off x="1523847" y="5949734"/>
            <a:ext cx="9144067" cy="937627"/>
          </a:xfrm>
          <a:prstGeom prst="rect">
            <a:avLst/>
          </a:prstGeom>
          <a:ln>
            <a:noFill/>
          </a:ln>
        </p:spPr>
      </p:pic>
      <p:sp>
        <p:nvSpPr>
          <p:cNvPr id="11" name="Rectangle 10"/>
          <p:cNvSpPr/>
          <p:nvPr/>
        </p:nvSpPr>
        <p:spPr>
          <a:xfrm>
            <a:off x="10214833" y="6522446"/>
            <a:ext cx="453648" cy="343620"/>
          </a:xfrm>
          <a:prstGeom prst="rect">
            <a:avLst/>
          </a:prstGeom>
        </p:spPr>
        <p:txBody>
          <a:bodyPr>
            <a:spAutoFit/>
          </a:bodyPr>
          <a:lstStyle/>
          <a:p>
            <a:pPr algn="ctr">
              <a:defRPr/>
            </a:pPr>
            <a:r>
              <a:rPr lang="fr-FR" sz="1633" dirty="0"/>
              <a:t>28</a:t>
            </a:r>
          </a:p>
        </p:txBody>
      </p:sp>
      <p:sp>
        <p:nvSpPr>
          <p:cNvPr id="37" name="Rectangle 36"/>
          <p:cNvSpPr/>
          <p:nvPr/>
        </p:nvSpPr>
        <p:spPr>
          <a:xfrm>
            <a:off x="1523521" y="6215713"/>
            <a:ext cx="4571040" cy="650691"/>
          </a:xfrm>
          <a:prstGeom prst="rect">
            <a:avLst/>
          </a:prstGeom>
        </p:spPr>
        <p:txBody>
          <a:bodyPr>
            <a:spAutoFit/>
          </a:bodyPr>
          <a:lstStyle/>
          <a:p>
            <a:r>
              <a:rPr lang="fr-FR" sz="1814" i="1" dirty="0">
                <a:solidFill>
                  <a:schemeClr val="bg1">
                    <a:lumMod val="65000"/>
                  </a:schemeClr>
                </a:solidFill>
                <a:latin typeface="Arial Narrow" pitchFamily="34" charset="0"/>
                <a:ea typeface="ヒラギノ角ゴ Pro W3"/>
              </a:rPr>
              <a:t>Atelier PETR</a:t>
            </a:r>
          </a:p>
          <a:p>
            <a:r>
              <a:rPr lang="fr-FR" sz="1814" i="1" dirty="0">
                <a:solidFill>
                  <a:schemeClr val="bg1">
                    <a:lumMod val="65000"/>
                  </a:schemeClr>
                </a:solidFill>
                <a:latin typeface="Arial Narrow" pitchFamily="34" charset="0"/>
                <a:ea typeface="ヒラギノ角ゴ Pro W3"/>
              </a:rPr>
              <a:t>03 sept. 2019</a:t>
            </a:r>
            <a:endParaRPr lang="fr-FR" sz="1633" i="1" dirty="0">
              <a:solidFill>
                <a:schemeClr val="bg1">
                  <a:lumMod val="65000"/>
                </a:schemeClr>
              </a:solidFill>
              <a:latin typeface="Arial Narrow" pitchFamily="34" charset="0"/>
              <a:ea typeface="ヒラギノ角ゴ Pro W3"/>
            </a:endParaRPr>
          </a:p>
        </p:txBody>
      </p:sp>
      <p:sp>
        <p:nvSpPr>
          <p:cNvPr id="38" name="CustomShape 1"/>
          <p:cNvSpPr/>
          <p:nvPr/>
        </p:nvSpPr>
        <p:spPr>
          <a:xfrm>
            <a:off x="1753914" y="303747"/>
            <a:ext cx="8914567" cy="1036256"/>
          </a:xfrm>
          <a:prstGeom prst="rect">
            <a:avLst/>
          </a:prstGeom>
          <a:noFill/>
          <a:ln>
            <a:noFill/>
          </a:ln>
        </p:spPr>
        <p:txBody>
          <a:bodyPr lIns="81646" tIns="42456" rIns="81646" bIns="42456"/>
          <a:lstStyle/>
          <a:p>
            <a:pPr>
              <a:lnSpc>
                <a:spcPct val="80000"/>
              </a:lnSpc>
            </a:pPr>
            <a:r>
              <a:rPr lang="fr-FR" sz="3901" b="1" dirty="0">
                <a:solidFill>
                  <a:srgbClr val="EF7C00"/>
                </a:solidFill>
                <a:latin typeface="Arial"/>
                <a:ea typeface="ヒラギノ角ゴ Pro W3"/>
              </a:rPr>
              <a:t>L’expérience </a:t>
            </a:r>
            <a:r>
              <a:rPr lang="fr-FR" sz="3901" dirty="0">
                <a:solidFill>
                  <a:srgbClr val="EF7C00"/>
                </a:solidFill>
                <a:latin typeface="Arial"/>
                <a:ea typeface="ヒラギノ角ゴ Pro W3"/>
              </a:rPr>
              <a:t>du PNR Haut-Jura</a:t>
            </a:r>
          </a:p>
          <a:p>
            <a:pPr>
              <a:lnSpc>
                <a:spcPct val="80000"/>
              </a:lnSpc>
            </a:pPr>
            <a:endParaRPr sz="1633" dirty="0"/>
          </a:p>
        </p:txBody>
      </p:sp>
      <p:sp>
        <p:nvSpPr>
          <p:cNvPr id="8" name="Rectangle 7"/>
          <p:cNvSpPr/>
          <p:nvPr/>
        </p:nvSpPr>
        <p:spPr>
          <a:xfrm>
            <a:off x="2945362" y="6215712"/>
            <a:ext cx="5160623" cy="790537"/>
          </a:xfrm>
          <a:prstGeom prst="rect">
            <a:avLst/>
          </a:prstGeom>
        </p:spPr>
        <p:txBody>
          <a:bodyPr wrap="square">
            <a:spAutoFit/>
          </a:bodyPr>
          <a:lstStyle/>
          <a:p>
            <a:r>
              <a:rPr lang="fr-FR" sz="1452" u="sng" dirty="0">
                <a:solidFill>
                  <a:srgbClr val="0000FF"/>
                </a:solidFill>
              </a:rPr>
              <a:t>https://www.cerema.fr/fr/centre-ressources/boutique/economie-partage-ressources-eau-0</a:t>
            </a:r>
            <a:r>
              <a:rPr lang="fr-FR" sz="1633" dirty="0"/>
              <a:t/>
            </a:r>
            <a:br>
              <a:rPr lang="fr-FR" sz="1633" dirty="0"/>
            </a:br>
            <a:endParaRPr lang="fr-FR" sz="1633" dirty="0"/>
          </a:p>
        </p:txBody>
      </p:sp>
      <p:pic>
        <p:nvPicPr>
          <p:cNvPr id="3" name="Image 2"/>
          <p:cNvPicPr>
            <a:picLocks noChangeAspect="1"/>
          </p:cNvPicPr>
          <p:nvPr/>
        </p:nvPicPr>
        <p:blipFill>
          <a:blip r:embed="rId4"/>
          <a:stretch>
            <a:fillRect/>
          </a:stretch>
        </p:blipFill>
        <p:spPr>
          <a:xfrm>
            <a:off x="1653944" y="833252"/>
            <a:ext cx="2462659" cy="3629181"/>
          </a:xfrm>
          <a:prstGeom prst="rect">
            <a:avLst/>
          </a:prstGeom>
        </p:spPr>
      </p:pic>
      <p:pic>
        <p:nvPicPr>
          <p:cNvPr id="4" name="Image 3"/>
          <p:cNvPicPr>
            <a:picLocks noChangeAspect="1"/>
          </p:cNvPicPr>
          <p:nvPr/>
        </p:nvPicPr>
        <p:blipFill>
          <a:blip r:embed="rId5"/>
          <a:stretch>
            <a:fillRect/>
          </a:stretch>
        </p:blipFill>
        <p:spPr>
          <a:xfrm>
            <a:off x="1523521" y="4517371"/>
            <a:ext cx="4640167" cy="1589927"/>
          </a:xfrm>
          <a:prstGeom prst="rect">
            <a:avLst/>
          </a:prstGeom>
        </p:spPr>
      </p:pic>
      <p:pic>
        <p:nvPicPr>
          <p:cNvPr id="12" name="Image 11"/>
          <p:cNvPicPr>
            <a:picLocks noChangeAspect="1"/>
          </p:cNvPicPr>
          <p:nvPr/>
        </p:nvPicPr>
        <p:blipFill>
          <a:blip r:embed="rId6"/>
          <a:stretch>
            <a:fillRect/>
          </a:stretch>
        </p:blipFill>
        <p:spPr>
          <a:xfrm>
            <a:off x="6163687" y="4517372"/>
            <a:ext cx="3433925" cy="1613418"/>
          </a:xfrm>
          <a:prstGeom prst="rect">
            <a:avLst/>
          </a:prstGeom>
        </p:spPr>
      </p:pic>
      <p:sp>
        <p:nvSpPr>
          <p:cNvPr id="13" name="Rectangle 12"/>
          <p:cNvSpPr/>
          <p:nvPr/>
        </p:nvSpPr>
        <p:spPr>
          <a:xfrm>
            <a:off x="6124030" y="5762125"/>
            <a:ext cx="3434161" cy="511102"/>
          </a:xfrm>
          <a:prstGeom prst="rect">
            <a:avLst/>
          </a:prstGeom>
        </p:spPr>
        <p:txBody>
          <a:bodyPr wrap="square">
            <a:spAutoFit/>
          </a:bodyPr>
          <a:lstStyle/>
          <a:p>
            <a:r>
              <a:rPr lang="fr-FR" sz="907" i="1" dirty="0">
                <a:solidFill>
                  <a:schemeClr val="bg1"/>
                </a:solidFill>
              </a:rPr>
              <a:t>L</a:t>
            </a:r>
            <a:r>
              <a:rPr lang="fr-FR" sz="907" i="1" dirty="0">
                <a:solidFill>
                  <a:schemeClr val="bg1"/>
                </a:solidFill>
                <a:latin typeface="Liberation Sans, sans-serif"/>
              </a:rPr>
              <a:t>acs et tourbières de Bellefontaine dans le Parc naturel régional du Haut Jura. (Source : Fiche ADEME, photo Pierre DURLET © )</a:t>
            </a:r>
            <a:endParaRPr lang="fr-FR" sz="907" dirty="0">
              <a:solidFill>
                <a:schemeClr val="bg1"/>
              </a:solidFill>
            </a:endParaRPr>
          </a:p>
        </p:txBody>
      </p:sp>
      <p:pic>
        <p:nvPicPr>
          <p:cNvPr id="2" name="Image 1"/>
          <p:cNvPicPr>
            <a:picLocks noChangeAspect="1"/>
          </p:cNvPicPr>
          <p:nvPr/>
        </p:nvPicPr>
        <p:blipFill>
          <a:blip r:embed="rId7"/>
          <a:stretch>
            <a:fillRect/>
          </a:stretch>
        </p:blipFill>
        <p:spPr>
          <a:xfrm>
            <a:off x="7524256" y="1008535"/>
            <a:ext cx="2652759" cy="3715590"/>
          </a:xfrm>
          <a:prstGeom prst="rect">
            <a:avLst/>
          </a:prstGeom>
        </p:spPr>
      </p:pic>
      <p:grpSp>
        <p:nvGrpSpPr>
          <p:cNvPr id="10" name="Groupe 9"/>
          <p:cNvGrpSpPr/>
          <p:nvPr/>
        </p:nvGrpSpPr>
        <p:grpSpPr>
          <a:xfrm>
            <a:off x="4447540" y="1383040"/>
            <a:ext cx="2796213" cy="2090379"/>
            <a:chOff x="3223190" y="1524545"/>
            <a:chExt cx="3082307" cy="2304256"/>
          </a:xfrm>
        </p:grpSpPr>
        <p:sp>
          <p:nvSpPr>
            <p:cNvPr id="6" name="Rectangle à coins arrondis 5"/>
            <p:cNvSpPr/>
            <p:nvPr/>
          </p:nvSpPr>
          <p:spPr>
            <a:xfrm rot="20908690">
              <a:off x="3223190" y="1524545"/>
              <a:ext cx="3078300" cy="2304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5" name="Rectangle 4"/>
            <p:cNvSpPr/>
            <p:nvPr/>
          </p:nvSpPr>
          <p:spPr>
            <a:xfrm rot="20950390">
              <a:off x="3297512" y="1600962"/>
              <a:ext cx="3007985" cy="2040689"/>
            </a:xfrm>
            <a:prstGeom prst="rect">
              <a:avLst/>
            </a:prstGeom>
          </p:spPr>
          <p:txBody>
            <a:bodyPr wrap="square">
              <a:spAutoFit/>
            </a:bodyPr>
            <a:lstStyle/>
            <a:p>
              <a:r>
                <a:rPr lang="fr-FR" sz="1270" dirty="0">
                  <a:solidFill>
                    <a:schemeClr val="bg1"/>
                  </a:solidFill>
                  <a:latin typeface="SourceSansPro-Bold"/>
                </a:rPr>
                <a:t>Restaurer la dynamique naturelle des tourbières, c’est-à-dire stopper leur dégradation et leur redonner la possibilité de fonctionner, d’évoluer et de redynamiser la production de tourbe pour garantir à long terme un écoulement plus long des ruisseaux, notamment lors des épisodes de sécheresse.</a:t>
              </a:r>
              <a:endParaRPr lang="fr-FR" sz="1270" dirty="0">
                <a:solidFill>
                  <a:schemeClr val="bg1"/>
                </a:solidFill>
              </a:endParaRPr>
            </a:p>
          </p:txBody>
        </p:sp>
      </p:grpSp>
    </p:spTree>
    <p:extLst>
      <p:ext uri="{BB962C8B-B14F-4D97-AF65-F5344CB8AC3E}">
        <p14:creationId xmlns:p14="http://schemas.microsoft.com/office/powerpoint/2010/main" val="25195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27"/>
          <p:cNvPicPr/>
          <p:nvPr/>
        </p:nvPicPr>
        <p:blipFill>
          <a:blip r:embed="rId2"/>
          <a:stretch/>
        </p:blipFill>
        <p:spPr>
          <a:xfrm>
            <a:off x="267840" y="1688400"/>
            <a:ext cx="4772160" cy="3310560"/>
          </a:xfrm>
          <a:prstGeom prst="rect">
            <a:avLst/>
          </a:prstGeom>
          <a:ln>
            <a:noFill/>
          </a:ln>
        </p:spPr>
      </p:pic>
      <p:pic>
        <p:nvPicPr>
          <p:cNvPr id="195" name="Image 29"/>
          <p:cNvPicPr/>
          <p:nvPr/>
        </p:nvPicPr>
        <p:blipFill>
          <a:blip r:embed="rId3"/>
          <a:stretch/>
        </p:blipFill>
        <p:spPr>
          <a:xfrm>
            <a:off x="3034080" y="3170160"/>
            <a:ext cx="4210560" cy="3284280"/>
          </a:xfrm>
          <a:prstGeom prst="rect">
            <a:avLst/>
          </a:prstGeom>
          <a:ln>
            <a:noFill/>
          </a:ln>
        </p:spPr>
      </p:pic>
      <p:sp>
        <p:nvSpPr>
          <p:cNvPr id="196" name="CustomShape 1"/>
          <p:cNvSpPr/>
          <p:nvPr/>
        </p:nvSpPr>
        <p:spPr>
          <a:xfrm>
            <a:off x="3058560" y="5422680"/>
            <a:ext cx="4132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a:solidFill>
                  <a:srgbClr val="FF33CC"/>
                </a:solidFill>
                <a:latin typeface="Arial"/>
                <a:ea typeface="DejaVu Sans"/>
              </a:rPr>
              <a:t>Indice de régulation de la qualité de l’air</a:t>
            </a:r>
            <a:endParaRPr lang="fr-FR" sz="1600" b="0" strike="noStrike" spc="-1">
              <a:latin typeface="Arial"/>
            </a:endParaRPr>
          </a:p>
        </p:txBody>
      </p:sp>
      <p:sp>
        <p:nvSpPr>
          <p:cNvPr id="197" name="CustomShape 2"/>
          <p:cNvSpPr/>
          <p:nvPr/>
        </p:nvSpPr>
        <p:spPr>
          <a:xfrm>
            <a:off x="204480" y="177480"/>
            <a:ext cx="11782440"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a:solidFill>
                  <a:srgbClr val="E57D00"/>
                </a:solidFill>
                <a:latin typeface="Calibri"/>
                <a:ea typeface="DejaVu Sans"/>
              </a:rPr>
              <a:t>CHOISIR LES PLANTS ADAPTéS AUX SERVICES RECHERCHéS, </a:t>
            </a:r>
            <a:endParaRPr lang="fr-FR" sz="2400" b="0" strike="noStrike" spc="-1">
              <a:latin typeface="Arial"/>
            </a:endParaRPr>
          </a:p>
          <a:p>
            <a:pPr>
              <a:lnSpc>
                <a:spcPct val="100000"/>
              </a:lnSpc>
            </a:pPr>
            <a:r>
              <a:rPr lang="fr-FR" sz="2400" b="1" strike="noStrike" cap="all" spc="-1">
                <a:solidFill>
                  <a:srgbClr val="E57D00"/>
                </a:solidFill>
                <a:latin typeface="Calibri"/>
                <a:ea typeface="DejaVu Sans"/>
              </a:rPr>
              <a:t>AU CONTEXTE URBAIN &amp; AUX évolutions CLIMATIQUES</a:t>
            </a:r>
            <a:endParaRPr lang="fr-FR" sz="2400" b="0" strike="noStrike" spc="-1">
              <a:latin typeface="Arial"/>
            </a:endParaRPr>
          </a:p>
        </p:txBody>
      </p:sp>
      <p:pic>
        <p:nvPicPr>
          <p:cNvPr id="198" name="Image 2"/>
          <p:cNvPicPr/>
          <p:nvPr/>
        </p:nvPicPr>
        <p:blipFill>
          <a:blip r:embed="rId4"/>
          <a:stretch/>
        </p:blipFill>
        <p:spPr>
          <a:xfrm>
            <a:off x="9864000" y="48240"/>
            <a:ext cx="2269080" cy="671400"/>
          </a:xfrm>
          <a:prstGeom prst="rect">
            <a:avLst/>
          </a:prstGeom>
          <a:ln>
            <a:noFill/>
          </a:ln>
        </p:spPr>
      </p:pic>
      <p:sp>
        <p:nvSpPr>
          <p:cNvPr id="199" name="CustomShape 3"/>
          <p:cNvSpPr/>
          <p:nvPr/>
        </p:nvSpPr>
        <p:spPr>
          <a:xfrm>
            <a:off x="792000" y="6509520"/>
            <a:ext cx="10151640" cy="152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fr-FR" sz="1200" b="0" u="sng" strike="noStrike" spc="-1">
                <a:solidFill>
                  <a:srgbClr val="0563C1"/>
                </a:solidFill>
                <a:uFillTx/>
                <a:latin typeface="Calibri"/>
                <a:ea typeface="DejaVu Sans"/>
                <a:hlinkClick r:id="rId5"/>
              </a:rPr>
              <a:t>https://www.cerema.fr/fr/actualites/sesame-projet-innovant-arbres-arbustes-urbains-adaptation-au</a:t>
            </a:r>
            <a:endParaRPr lang="fr-FR" sz="1200" b="0" strike="noStrike" spc="-1">
              <a:latin typeface="Arial"/>
            </a:endParaRPr>
          </a:p>
        </p:txBody>
      </p:sp>
      <p:sp>
        <p:nvSpPr>
          <p:cNvPr id="200" name="CustomShape 4"/>
          <p:cNvSpPr/>
          <p:nvPr/>
        </p:nvSpPr>
        <p:spPr>
          <a:xfrm>
            <a:off x="5342400" y="2439360"/>
            <a:ext cx="1697760" cy="196992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201" name="Image 4"/>
          <p:cNvPicPr/>
          <p:nvPr/>
        </p:nvPicPr>
        <p:blipFill>
          <a:blip r:embed="rId6"/>
          <a:stretch/>
        </p:blipFill>
        <p:spPr>
          <a:xfrm>
            <a:off x="5194800" y="1622520"/>
            <a:ext cx="6705360" cy="628200"/>
          </a:xfrm>
          <a:prstGeom prst="rect">
            <a:avLst/>
          </a:prstGeom>
          <a:ln>
            <a:noFill/>
          </a:ln>
        </p:spPr>
      </p:pic>
      <p:sp>
        <p:nvSpPr>
          <p:cNvPr id="202" name="CustomShape 5"/>
          <p:cNvSpPr/>
          <p:nvPr/>
        </p:nvSpPr>
        <p:spPr>
          <a:xfrm>
            <a:off x="5210280" y="1225440"/>
            <a:ext cx="27565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1" strike="noStrike" spc="-1">
                <a:solidFill>
                  <a:srgbClr val="000000"/>
                </a:solidFill>
                <a:latin typeface="Arial"/>
                <a:ea typeface="DejaVu Sans"/>
              </a:rPr>
              <a:t>Paysage et cadre de vie</a:t>
            </a:r>
            <a:endParaRPr lang="fr-FR" sz="1800" b="0" strike="noStrike" spc="-1">
              <a:latin typeface="Arial"/>
            </a:endParaRPr>
          </a:p>
        </p:txBody>
      </p:sp>
      <p:pic>
        <p:nvPicPr>
          <p:cNvPr id="203" name="Image 20"/>
          <p:cNvPicPr/>
          <p:nvPr/>
        </p:nvPicPr>
        <p:blipFill>
          <a:blip r:embed="rId7"/>
          <a:stretch/>
        </p:blipFill>
        <p:spPr>
          <a:xfrm>
            <a:off x="5191200" y="2259720"/>
            <a:ext cx="1999800" cy="4066920"/>
          </a:xfrm>
          <a:prstGeom prst="rect">
            <a:avLst/>
          </a:prstGeom>
          <a:ln>
            <a:noFill/>
          </a:ln>
        </p:spPr>
      </p:pic>
      <p:pic>
        <p:nvPicPr>
          <p:cNvPr id="204" name="Image 21"/>
          <p:cNvPicPr/>
          <p:nvPr/>
        </p:nvPicPr>
        <p:blipFill>
          <a:blip r:embed="rId8"/>
          <a:stretch/>
        </p:blipFill>
        <p:spPr>
          <a:xfrm>
            <a:off x="7342560" y="2140920"/>
            <a:ext cx="4474440" cy="3463560"/>
          </a:xfrm>
          <a:prstGeom prst="rect">
            <a:avLst/>
          </a:prstGeom>
          <a:ln>
            <a:noFill/>
          </a:ln>
        </p:spPr>
      </p:pic>
      <p:sp>
        <p:nvSpPr>
          <p:cNvPr id="205" name="CustomShape 6"/>
          <p:cNvSpPr/>
          <p:nvPr/>
        </p:nvSpPr>
        <p:spPr>
          <a:xfrm>
            <a:off x="277200" y="1228680"/>
            <a:ext cx="3399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1" strike="noStrike" spc="-1">
                <a:solidFill>
                  <a:srgbClr val="000000"/>
                </a:solidFill>
                <a:latin typeface="Arial"/>
                <a:ea typeface="DejaVu Sans"/>
              </a:rPr>
              <a:t>Fixation des polluants de l’air</a:t>
            </a:r>
            <a:endParaRPr lang="fr-FR" sz="1800" b="0" strike="noStrike" spc="-1">
              <a:latin typeface="Arial"/>
            </a:endParaRPr>
          </a:p>
        </p:txBody>
      </p:sp>
      <p:sp>
        <p:nvSpPr>
          <p:cNvPr id="206" name="CustomShape 7"/>
          <p:cNvSpPr/>
          <p:nvPr/>
        </p:nvSpPr>
        <p:spPr>
          <a:xfrm>
            <a:off x="10014480" y="771480"/>
            <a:ext cx="21769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0" strike="noStrike" spc="-1">
                <a:solidFill>
                  <a:srgbClr val="448A7D"/>
                </a:solidFill>
                <a:latin typeface="Bauhaus 93"/>
                <a:ea typeface="DejaVu Sans"/>
              </a:rPr>
              <a:t>SESAME</a:t>
            </a:r>
            <a:endParaRPr lang="fr-FR" sz="3200" b="0" strike="noStrike" spc="-1">
              <a:latin typeface="Arial"/>
            </a:endParaRPr>
          </a:p>
        </p:txBody>
      </p:sp>
    </p:spTree>
    <p:extLst>
      <p:ext uri="{BB962C8B-B14F-4D97-AF65-F5344CB8AC3E}">
        <p14:creationId xmlns:p14="http://schemas.microsoft.com/office/powerpoint/2010/main" val="8902067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4"/>
          <p:cNvSpPr txBox="1">
            <a:spLocks/>
          </p:cNvSpPr>
          <p:nvPr/>
        </p:nvSpPr>
        <p:spPr>
          <a:xfrm>
            <a:off x="11257936" y="6349486"/>
            <a:ext cx="49125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3</a:t>
            </a:fld>
            <a:endParaRPr lang="fr-FR" sz="1200" dirty="0"/>
          </a:p>
        </p:txBody>
      </p:sp>
      <p:sp>
        <p:nvSpPr>
          <p:cNvPr id="7" name="Rectangle 6"/>
          <p:cNvSpPr/>
          <p:nvPr/>
        </p:nvSpPr>
        <p:spPr>
          <a:xfrm>
            <a:off x="1501882" y="220538"/>
            <a:ext cx="8926883" cy="584775"/>
          </a:xfrm>
          <a:prstGeom prst="rect">
            <a:avLst/>
          </a:prstGeom>
        </p:spPr>
        <p:txBody>
          <a:bodyPr wrap="square">
            <a:spAutoFit/>
          </a:bodyPr>
          <a:lstStyle/>
          <a:p>
            <a:r>
              <a:rPr lang="fr-FR" sz="3200" b="1" dirty="0" smtClean="0">
                <a:solidFill>
                  <a:srgbClr val="2F88B0"/>
                </a:solidFill>
                <a:latin typeface="Arial"/>
                <a:ea typeface="ヒラギノ角ゴ Pro W3"/>
              </a:rPr>
              <a:t>Le bassin de la Vouge - Ouche</a:t>
            </a:r>
            <a:endParaRPr lang="fr-FR" sz="3200" dirty="0">
              <a:solidFill>
                <a:srgbClr val="2F88B0"/>
              </a:solidFill>
              <a:latin typeface="Arial"/>
              <a:ea typeface="ヒラギノ角ゴ Pro W3"/>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102" y="734810"/>
            <a:ext cx="3962537" cy="3592699"/>
          </a:xfrm>
          <a:prstGeom prst="rect">
            <a:avLst/>
          </a:prstGeom>
        </p:spPr>
      </p:pic>
      <p:grpSp>
        <p:nvGrpSpPr>
          <p:cNvPr id="17" name="Groupe 16"/>
          <p:cNvGrpSpPr/>
          <p:nvPr/>
        </p:nvGrpSpPr>
        <p:grpSpPr>
          <a:xfrm>
            <a:off x="1576523" y="4270674"/>
            <a:ext cx="8373005" cy="2430841"/>
            <a:chOff x="1576523" y="4270674"/>
            <a:chExt cx="8373005" cy="2430841"/>
          </a:xfrm>
        </p:grpSpPr>
        <p:sp>
          <p:nvSpPr>
            <p:cNvPr id="6" name="Rectangle 5"/>
            <p:cNvSpPr/>
            <p:nvPr/>
          </p:nvSpPr>
          <p:spPr>
            <a:xfrm>
              <a:off x="1576523" y="5050466"/>
              <a:ext cx="2965165" cy="1651049"/>
            </a:xfrm>
            <a:prstGeom prst="rect">
              <a:avLst/>
            </a:prstGeom>
            <a:solidFill>
              <a:srgbClr val="E0E0E0"/>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3"/>
            <a:srcRect l="641" r="-6698"/>
            <a:stretch/>
          </p:blipFill>
          <p:spPr>
            <a:xfrm>
              <a:off x="1626781" y="4270674"/>
              <a:ext cx="8322747" cy="1196143"/>
            </a:xfrm>
            <a:prstGeom prst="rect">
              <a:avLst/>
            </a:prstGeom>
          </p:spPr>
        </p:pic>
        <p:pic>
          <p:nvPicPr>
            <p:cNvPr id="4" name="Image 3"/>
            <p:cNvPicPr>
              <a:picLocks noChangeAspect="1"/>
            </p:cNvPicPr>
            <p:nvPr/>
          </p:nvPicPr>
          <p:blipFill rotWithShape="1">
            <a:blip r:embed="rId4"/>
            <a:srcRect r="24386"/>
            <a:stretch/>
          </p:blipFill>
          <p:spPr>
            <a:xfrm>
              <a:off x="4838799" y="5279935"/>
              <a:ext cx="4547797" cy="1410948"/>
            </a:xfrm>
            <a:prstGeom prst="rect">
              <a:avLst/>
            </a:prstGeom>
          </p:spPr>
        </p:pic>
        <p:pic>
          <p:nvPicPr>
            <p:cNvPr id="5" name="Image 4"/>
            <p:cNvPicPr>
              <a:picLocks noChangeAspect="1"/>
            </p:cNvPicPr>
            <p:nvPr/>
          </p:nvPicPr>
          <p:blipFill rotWithShape="1">
            <a:blip r:embed="rId5"/>
            <a:srcRect l="2676" r="2086"/>
            <a:stretch/>
          </p:blipFill>
          <p:spPr>
            <a:xfrm>
              <a:off x="1626782" y="5236714"/>
              <a:ext cx="2914906" cy="706694"/>
            </a:xfrm>
            <a:prstGeom prst="rect">
              <a:avLst/>
            </a:prstGeom>
          </p:spPr>
        </p:pic>
        <p:pic>
          <p:nvPicPr>
            <p:cNvPr id="10" name="Image 9"/>
            <p:cNvPicPr>
              <a:picLocks noChangeAspect="1"/>
            </p:cNvPicPr>
            <p:nvPr/>
          </p:nvPicPr>
          <p:blipFill>
            <a:blip r:embed="rId6"/>
            <a:stretch>
              <a:fillRect/>
            </a:stretch>
          </p:blipFill>
          <p:spPr>
            <a:xfrm>
              <a:off x="1582489" y="6246609"/>
              <a:ext cx="2883185" cy="400050"/>
            </a:xfrm>
            <a:prstGeom prst="rect">
              <a:avLst/>
            </a:prstGeom>
          </p:spPr>
        </p:pic>
        <p:sp>
          <p:nvSpPr>
            <p:cNvPr id="16" name="ZoneTexte 15"/>
            <p:cNvSpPr txBox="1"/>
            <p:nvPr/>
          </p:nvSpPr>
          <p:spPr>
            <a:xfrm>
              <a:off x="2732567" y="5910343"/>
              <a:ext cx="999461" cy="307777"/>
            </a:xfrm>
            <a:prstGeom prst="rect">
              <a:avLst/>
            </a:prstGeom>
            <a:noFill/>
          </p:spPr>
          <p:txBody>
            <a:bodyPr wrap="square" rtlCol="0">
              <a:spAutoFit/>
            </a:bodyPr>
            <a:lstStyle/>
            <a:p>
              <a:r>
                <a:rPr lang="fr-FR" sz="1400" dirty="0" smtClean="0">
                  <a:solidFill>
                    <a:srgbClr val="5B6C8C"/>
                  </a:solidFill>
                </a:rPr>
                <a:t>(…)</a:t>
              </a:r>
              <a:endParaRPr lang="fr-FR" sz="1400" dirty="0">
                <a:solidFill>
                  <a:srgbClr val="5B6C8C"/>
                </a:solidFill>
              </a:endParaRPr>
            </a:p>
          </p:txBody>
        </p:sp>
      </p:grpSp>
      <p:grpSp>
        <p:nvGrpSpPr>
          <p:cNvPr id="19" name="Groupe 18"/>
          <p:cNvGrpSpPr/>
          <p:nvPr/>
        </p:nvGrpSpPr>
        <p:grpSpPr>
          <a:xfrm>
            <a:off x="1682265" y="1254979"/>
            <a:ext cx="4261335" cy="2682952"/>
            <a:chOff x="1682265" y="1254979"/>
            <a:chExt cx="4261335" cy="2682952"/>
          </a:xfrm>
        </p:grpSpPr>
        <p:sp>
          <p:nvSpPr>
            <p:cNvPr id="12" name="Rectangle 11"/>
            <p:cNvSpPr/>
            <p:nvPr/>
          </p:nvSpPr>
          <p:spPr>
            <a:xfrm>
              <a:off x="1682265" y="2614492"/>
              <a:ext cx="4261335" cy="1323439"/>
            </a:xfrm>
            <a:prstGeom prst="rect">
              <a:avLst/>
            </a:prstGeom>
          </p:spPr>
          <p:txBody>
            <a:bodyPr wrap="square">
              <a:spAutoFit/>
            </a:bodyPr>
            <a:lstStyle/>
            <a:p>
              <a:pPr algn="just"/>
              <a:r>
                <a:rPr lang="fr-FR" sz="2000" dirty="0" smtClean="0">
                  <a:latin typeface="Arial, sans-serif"/>
                </a:rPr>
                <a:t>prévoir </a:t>
              </a:r>
              <a:r>
                <a:rPr lang="fr-FR" sz="2000" dirty="0">
                  <a:latin typeface="Arial, sans-serif"/>
                </a:rPr>
                <a:t>un plan d’action opérationnel pour les économies </a:t>
              </a:r>
              <a:r>
                <a:rPr lang="fr-FR" sz="2000" dirty="0" smtClean="0">
                  <a:latin typeface="Arial, sans-serif"/>
                </a:rPr>
                <a:t>d’eau agricoles </a:t>
              </a:r>
              <a:r>
                <a:rPr lang="fr-FR" sz="2000" dirty="0">
                  <a:latin typeface="Arial, sans-serif"/>
                </a:rPr>
                <a:t>et </a:t>
              </a:r>
              <a:r>
                <a:rPr lang="fr-FR" sz="2000" dirty="0" smtClean="0">
                  <a:latin typeface="Arial, sans-serif"/>
                </a:rPr>
                <a:t>anticiper </a:t>
              </a:r>
              <a:r>
                <a:rPr lang="fr-FR" sz="2000" dirty="0">
                  <a:latin typeface="Arial, sans-serif"/>
                </a:rPr>
                <a:t>les impacts du changement </a:t>
              </a:r>
              <a:r>
                <a:rPr lang="fr-FR" sz="2000" dirty="0" smtClean="0">
                  <a:latin typeface="Arial, sans-serif"/>
                </a:rPr>
                <a:t>climatique.</a:t>
              </a:r>
              <a:endParaRPr lang="fr-FR" sz="2000" dirty="0">
                <a:effectLst/>
              </a:endParaRP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811" y="1254979"/>
              <a:ext cx="1182981" cy="1412184"/>
            </a:xfrm>
            <a:prstGeom prst="rect">
              <a:avLst/>
            </a:prstGeom>
          </p:spPr>
        </p:pic>
        <p:sp>
          <p:nvSpPr>
            <p:cNvPr id="18" name="ZoneTexte 17"/>
            <p:cNvSpPr txBox="1"/>
            <p:nvPr/>
          </p:nvSpPr>
          <p:spPr>
            <a:xfrm>
              <a:off x="1774592" y="1854073"/>
              <a:ext cx="3060475" cy="646331"/>
            </a:xfrm>
            <a:prstGeom prst="rect">
              <a:avLst/>
            </a:prstGeom>
            <a:noFill/>
          </p:spPr>
          <p:txBody>
            <a:bodyPr wrap="square" rtlCol="0">
              <a:spAutoFit/>
            </a:bodyPr>
            <a:lstStyle/>
            <a:p>
              <a:r>
                <a:rPr lang="fr-FR" b="1" dirty="0" smtClean="0">
                  <a:solidFill>
                    <a:srgbClr val="F77511"/>
                  </a:solidFill>
                </a:rPr>
                <a:t>Demande du comité de bassin RMC à l’inter-CLE</a:t>
              </a:r>
              <a:endParaRPr lang="fr-FR" b="1" dirty="0">
                <a:solidFill>
                  <a:srgbClr val="F77511"/>
                </a:solidFill>
              </a:endParaRPr>
            </a:p>
          </p:txBody>
        </p:sp>
      </p:grpSp>
    </p:spTree>
    <p:extLst>
      <p:ext uri="{BB962C8B-B14F-4D97-AF65-F5344CB8AC3E}">
        <p14:creationId xmlns:p14="http://schemas.microsoft.com/office/powerpoint/2010/main" val="10535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102" y="734810"/>
            <a:ext cx="3962537" cy="3592699"/>
          </a:xfrm>
          <a:prstGeom prst="rect">
            <a:avLst/>
          </a:prstGeom>
        </p:spPr>
      </p:pic>
      <p:pic>
        <p:nvPicPr>
          <p:cNvPr id="13" name="Image 12"/>
          <p:cNvPicPr>
            <a:picLocks noChangeAspect="1"/>
          </p:cNvPicPr>
          <p:nvPr/>
        </p:nvPicPr>
        <p:blipFill>
          <a:blip r:embed="rId3"/>
          <a:stretch>
            <a:fillRect/>
          </a:stretch>
        </p:blipFill>
        <p:spPr>
          <a:xfrm>
            <a:off x="1439975" y="4404256"/>
            <a:ext cx="9073967" cy="2038098"/>
          </a:xfrm>
          <a:prstGeom prst="rect">
            <a:avLst/>
          </a:prstGeom>
        </p:spPr>
      </p:pic>
      <p:sp>
        <p:nvSpPr>
          <p:cNvPr id="30" name="Espace réservé du numéro de diapositive 4"/>
          <p:cNvSpPr txBox="1">
            <a:spLocks/>
          </p:cNvSpPr>
          <p:nvPr/>
        </p:nvSpPr>
        <p:spPr>
          <a:xfrm>
            <a:off x="11257936" y="6349486"/>
            <a:ext cx="49125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4</a:t>
            </a:fld>
            <a:endParaRPr lang="fr-FR" sz="1200" dirty="0"/>
          </a:p>
        </p:txBody>
      </p:sp>
      <p:sp>
        <p:nvSpPr>
          <p:cNvPr id="7" name="Rectangle 6"/>
          <p:cNvSpPr/>
          <p:nvPr/>
        </p:nvSpPr>
        <p:spPr>
          <a:xfrm>
            <a:off x="1501882" y="220538"/>
            <a:ext cx="8926883" cy="584775"/>
          </a:xfrm>
          <a:prstGeom prst="rect">
            <a:avLst/>
          </a:prstGeom>
        </p:spPr>
        <p:txBody>
          <a:bodyPr wrap="square">
            <a:spAutoFit/>
          </a:bodyPr>
          <a:lstStyle/>
          <a:p>
            <a:r>
              <a:rPr lang="fr-FR" sz="3200" b="1" dirty="0" smtClean="0">
                <a:solidFill>
                  <a:srgbClr val="2F88B0"/>
                </a:solidFill>
                <a:latin typeface="Arial"/>
                <a:ea typeface="ヒラギノ角ゴ Pro W3"/>
              </a:rPr>
              <a:t>Le bassin de la Vouge - Ouche</a:t>
            </a:r>
            <a:endParaRPr lang="fr-FR" sz="3200" dirty="0">
              <a:solidFill>
                <a:srgbClr val="2F88B0"/>
              </a:solidFill>
              <a:latin typeface="Arial"/>
              <a:ea typeface="ヒラギノ角ゴ Pro W3"/>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26" y="805313"/>
            <a:ext cx="4507032" cy="3014167"/>
          </a:xfrm>
          <a:prstGeom prst="rect">
            <a:avLst/>
          </a:prstGeom>
        </p:spPr>
      </p:pic>
      <p:sp>
        <p:nvSpPr>
          <p:cNvPr id="9" name="Rectangle 8"/>
          <p:cNvSpPr/>
          <p:nvPr/>
        </p:nvSpPr>
        <p:spPr>
          <a:xfrm>
            <a:off x="1576526" y="3835799"/>
            <a:ext cx="4789715" cy="430887"/>
          </a:xfrm>
          <a:prstGeom prst="rect">
            <a:avLst/>
          </a:prstGeom>
        </p:spPr>
        <p:txBody>
          <a:bodyPr wrap="square">
            <a:spAutoFit/>
          </a:bodyPr>
          <a:lstStyle/>
          <a:p>
            <a:r>
              <a:rPr lang="fr-FR" sz="1100" dirty="0"/>
              <a:t>https://www.echodescommunes.fr/actualite_3486_SECHERESSE-La-situation-de-crise-se-g-n-ralise-en-C-te-d-Or.html</a:t>
            </a:r>
          </a:p>
        </p:txBody>
      </p:sp>
      <p:sp>
        <p:nvSpPr>
          <p:cNvPr id="43" name="ZoneTexte 42"/>
          <p:cNvSpPr txBox="1"/>
          <p:nvPr/>
        </p:nvSpPr>
        <p:spPr>
          <a:xfrm>
            <a:off x="1576526" y="811010"/>
            <a:ext cx="4525450" cy="3416320"/>
          </a:xfrm>
          <a:prstGeom prst="rect">
            <a:avLst/>
          </a:prstGeom>
          <a:solidFill>
            <a:schemeClr val="bg1"/>
          </a:solidFill>
        </p:spPr>
        <p:txBody>
          <a:bodyPr wrap="square" rtlCol="0">
            <a:spAutoFit/>
          </a:bodyPr>
          <a:lstStyle/>
          <a:p>
            <a:endParaRPr lang="fr-FR" sz="3600" b="1" dirty="0" smtClean="0">
              <a:latin typeface="Calibri" panose="020F0502020204030204" pitchFamily="34" charset="0"/>
              <a:cs typeface="Calibri" panose="020F0502020204030204" pitchFamily="34" charset="0"/>
            </a:endParaRPr>
          </a:p>
          <a:p>
            <a:r>
              <a:rPr lang="fr-FR" sz="3600" b="1" dirty="0" smtClean="0">
                <a:latin typeface="Calibri" panose="020F0502020204030204" pitchFamily="34" charset="0"/>
                <a:cs typeface="Calibri" panose="020F0502020204030204" pitchFamily="34" charset="0"/>
              </a:rPr>
              <a:t>Que peut-on faire à l’échelle de la commune ?</a:t>
            </a:r>
            <a:endParaRPr lang="fr-FR" sz="3600" b="1" dirty="0">
              <a:latin typeface="Calibri" panose="020F0502020204030204" pitchFamily="34" charset="0"/>
              <a:cs typeface="Calibri" panose="020F0502020204030204" pitchFamily="34" charset="0"/>
            </a:endParaRPr>
          </a:p>
          <a:p>
            <a:endParaRPr lang="fr-FR" sz="3600" b="1" dirty="0" smtClean="0">
              <a:latin typeface="Calibri" panose="020F0502020204030204" pitchFamily="34" charset="0"/>
              <a:cs typeface="Calibri" panose="020F0502020204030204" pitchFamily="34" charset="0"/>
            </a:endParaRPr>
          </a:p>
          <a:p>
            <a:endParaRPr lang="fr-FR" sz="3600" b="1" dirty="0">
              <a:latin typeface="Calibri" panose="020F0502020204030204" pitchFamily="34" charset="0"/>
              <a:cs typeface="Calibri" panose="020F0502020204030204" pitchFamily="34" charset="0"/>
            </a:endParaRPr>
          </a:p>
        </p:txBody>
      </p:sp>
      <p:grpSp>
        <p:nvGrpSpPr>
          <p:cNvPr id="52" name="Groupe 51"/>
          <p:cNvGrpSpPr/>
          <p:nvPr/>
        </p:nvGrpSpPr>
        <p:grpSpPr>
          <a:xfrm>
            <a:off x="5965323" y="805313"/>
            <a:ext cx="6082814" cy="3598943"/>
            <a:chOff x="5965323" y="805313"/>
            <a:chExt cx="6082814" cy="3598943"/>
          </a:xfrm>
        </p:grpSpPr>
        <p:grpSp>
          <p:nvGrpSpPr>
            <p:cNvPr id="48" name="Groupe 47"/>
            <p:cNvGrpSpPr/>
            <p:nvPr/>
          </p:nvGrpSpPr>
          <p:grpSpPr>
            <a:xfrm>
              <a:off x="5965323" y="805313"/>
              <a:ext cx="6082814" cy="3598943"/>
              <a:chOff x="5965323" y="805313"/>
              <a:chExt cx="6082814" cy="3598943"/>
            </a:xfrm>
          </p:grpSpPr>
          <p:sp>
            <p:nvSpPr>
              <p:cNvPr id="45" name="Rectangle 44"/>
              <p:cNvSpPr/>
              <p:nvPr/>
            </p:nvSpPr>
            <p:spPr>
              <a:xfrm>
                <a:off x="6203934" y="805313"/>
                <a:ext cx="5844203" cy="3598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5965323" y="895873"/>
                <a:ext cx="5567625" cy="3224405"/>
                <a:chOff x="5965323" y="895873"/>
                <a:chExt cx="5567625" cy="3224405"/>
              </a:xfrm>
              <a:noFill/>
            </p:grpSpPr>
            <p:grpSp>
              <p:nvGrpSpPr>
                <p:cNvPr id="6" name="Groupe 5"/>
                <p:cNvGrpSpPr/>
                <p:nvPr/>
              </p:nvGrpSpPr>
              <p:grpSpPr>
                <a:xfrm>
                  <a:off x="5965323" y="895873"/>
                  <a:ext cx="5567625" cy="3224405"/>
                  <a:chOff x="5965323" y="895873"/>
                  <a:chExt cx="5567625" cy="3224405"/>
                </a:xfrm>
                <a:grpFill/>
              </p:grpSpPr>
              <p:grpSp>
                <p:nvGrpSpPr>
                  <p:cNvPr id="4" name="Groupe 3"/>
                  <p:cNvGrpSpPr/>
                  <p:nvPr/>
                </p:nvGrpSpPr>
                <p:grpSpPr>
                  <a:xfrm>
                    <a:off x="6233497" y="895873"/>
                    <a:ext cx="5299451" cy="3224405"/>
                    <a:chOff x="6233497" y="895873"/>
                    <a:chExt cx="5299451" cy="3224405"/>
                  </a:xfrm>
                  <a:grpFill/>
                </p:grpSpPr>
                <p:pic>
                  <p:nvPicPr>
                    <p:cNvPr id="17" name="Image 16"/>
                    <p:cNvPicPr>
                      <a:picLocks noChangeAspect="1"/>
                    </p:cNvPicPr>
                    <p:nvPr/>
                  </p:nvPicPr>
                  <p:blipFill>
                    <a:blip r:embed="rId5"/>
                    <a:stretch>
                      <a:fillRect/>
                    </a:stretch>
                  </p:blipFill>
                  <p:spPr>
                    <a:xfrm>
                      <a:off x="7485737" y="1712216"/>
                      <a:ext cx="2174986" cy="2313265"/>
                    </a:xfrm>
                    <a:prstGeom prst="rect">
                      <a:avLst/>
                    </a:prstGeom>
                    <a:grpFill/>
                  </p:spPr>
                </p:pic>
                <p:pic>
                  <p:nvPicPr>
                    <p:cNvPr id="18" name="Image 17"/>
                    <p:cNvPicPr>
                      <a:picLocks noChangeAspect="1"/>
                    </p:cNvPicPr>
                    <p:nvPr/>
                  </p:nvPicPr>
                  <p:blipFill>
                    <a:blip r:embed="rId6"/>
                    <a:stretch>
                      <a:fillRect/>
                    </a:stretch>
                  </p:blipFill>
                  <p:spPr>
                    <a:xfrm>
                      <a:off x="8987968" y="2563505"/>
                      <a:ext cx="202692" cy="201168"/>
                    </a:xfrm>
                    <a:prstGeom prst="rect">
                      <a:avLst/>
                    </a:prstGeom>
                    <a:grpFill/>
                  </p:spPr>
                </p:pic>
                <p:pic>
                  <p:nvPicPr>
                    <p:cNvPr id="19" name="Image 18"/>
                    <p:cNvPicPr>
                      <a:picLocks noChangeAspect="1"/>
                    </p:cNvPicPr>
                    <p:nvPr/>
                  </p:nvPicPr>
                  <p:blipFill>
                    <a:blip r:embed="rId6"/>
                    <a:stretch>
                      <a:fillRect/>
                    </a:stretch>
                  </p:blipFill>
                  <p:spPr>
                    <a:xfrm>
                      <a:off x="8473447" y="2181524"/>
                      <a:ext cx="202692" cy="201168"/>
                    </a:xfrm>
                    <a:prstGeom prst="rect">
                      <a:avLst/>
                    </a:prstGeom>
                    <a:grpFill/>
                  </p:spPr>
                </p:pic>
                <p:pic>
                  <p:nvPicPr>
                    <p:cNvPr id="20" name="Image 19"/>
                    <p:cNvPicPr>
                      <a:picLocks noChangeAspect="1"/>
                    </p:cNvPicPr>
                    <p:nvPr/>
                  </p:nvPicPr>
                  <p:blipFill>
                    <a:blip r:embed="rId6"/>
                    <a:stretch>
                      <a:fillRect/>
                    </a:stretch>
                  </p:blipFill>
                  <p:spPr>
                    <a:xfrm>
                      <a:off x="8057620" y="3112700"/>
                      <a:ext cx="202692" cy="201168"/>
                    </a:xfrm>
                    <a:prstGeom prst="rect">
                      <a:avLst/>
                    </a:prstGeom>
                    <a:grpFill/>
                  </p:spPr>
                </p:pic>
                <p:pic>
                  <p:nvPicPr>
                    <p:cNvPr id="21" name="Image 20"/>
                    <p:cNvPicPr>
                      <a:picLocks noChangeAspect="1"/>
                    </p:cNvPicPr>
                    <p:nvPr/>
                  </p:nvPicPr>
                  <p:blipFill>
                    <a:blip r:embed="rId6"/>
                    <a:stretch>
                      <a:fillRect/>
                    </a:stretch>
                  </p:blipFill>
                  <p:spPr>
                    <a:xfrm>
                      <a:off x="8197904" y="2953204"/>
                      <a:ext cx="202692" cy="201168"/>
                    </a:xfrm>
                    <a:prstGeom prst="rect">
                      <a:avLst/>
                    </a:prstGeom>
                    <a:grpFill/>
                  </p:spPr>
                </p:pic>
                <p:pic>
                  <p:nvPicPr>
                    <p:cNvPr id="22" name="Image 21"/>
                    <p:cNvPicPr>
                      <a:picLocks noChangeAspect="1"/>
                    </p:cNvPicPr>
                    <p:nvPr/>
                  </p:nvPicPr>
                  <p:blipFill>
                    <a:blip r:embed="rId6"/>
                    <a:stretch>
                      <a:fillRect/>
                    </a:stretch>
                  </p:blipFill>
                  <p:spPr>
                    <a:xfrm>
                      <a:off x="8698387" y="2918944"/>
                      <a:ext cx="202692" cy="201168"/>
                    </a:xfrm>
                    <a:prstGeom prst="rect">
                      <a:avLst/>
                    </a:prstGeom>
                    <a:grpFill/>
                  </p:spPr>
                </p:pic>
                <p:sp>
                  <p:nvSpPr>
                    <p:cNvPr id="24" name="ZoneTexte 23"/>
                    <p:cNvSpPr txBox="1"/>
                    <p:nvPr/>
                  </p:nvSpPr>
                  <p:spPr>
                    <a:xfrm>
                      <a:off x="8867791" y="2833592"/>
                      <a:ext cx="2665157" cy="338554"/>
                    </a:xfrm>
                    <a:prstGeom prst="rect">
                      <a:avLst/>
                    </a:prstGeom>
                    <a:grpFill/>
                  </p:spPr>
                  <p:txBody>
                    <a:bodyPr wrap="square" rtlCol="0">
                      <a:spAutoFit/>
                    </a:bodyPr>
                    <a:lstStyle/>
                    <a:p>
                      <a:r>
                        <a:rPr lang="fr-FR" sz="1600" b="1" dirty="0" smtClean="0">
                          <a:solidFill>
                            <a:srgbClr val="F07D00"/>
                          </a:solidFill>
                        </a:rPr>
                        <a:t>Clermont-Ferrand (63)</a:t>
                      </a:r>
                      <a:endParaRPr lang="fr-FR" sz="1600" b="1" dirty="0">
                        <a:solidFill>
                          <a:srgbClr val="F07D00"/>
                        </a:solidFill>
                      </a:endParaRPr>
                    </a:p>
                  </p:txBody>
                </p:sp>
                <p:sp>
                  <p:nvSpPr>
                    <p:cNvPr id="25" name="ZoneTexte 24"/>
                    <p:cNvSpPr txBox="1"/>
                    <p:nvPr/>
                  </p:nvSpPr>
                  <p:spPr>
                    <a:xfrm>
                      <a:off x="9106986" y="2513977"/>
                      <a:ext cx="2148669" cy="369332"/>
                    </a:xfrm>
                    <a:prstGeom prst="rect">
                      <a:avLst/>
                    </a:prstGeom>
                    <a:grpFill/>
                  </p:spPr>
                  <p:txBody>
                    <a:bodyPr wrap="square" rtlCol="0">
                      <a:spAutoFit/>
                    </a:bodyPr>
                    <a:lstStyle/>
                    <a:p>
                      <a:r>
                        <a:rPr lang="fr-FR" b="1" dirty="0" smtClean="0">
                          <a:solidFill>
                            <a:srgbClr val="C00000"/>
                          </a:solidFill>
                        </a:rPr>
                        <a:t>Vouge-Ouche (21)</a:t>
                      </a:r>
                      <a:endParaRPr lang="fr-FR" b="1" dirty="0">
                        <a:solidFill>
                          <a:srgbClr val="C00000"/>
                        </a:solidFill>
                      </a:endParaRPr>
                    </a:p>
                  </p:txBody>
                </p:sp>
                <p:sp>
                  <p:nvSpPr>
                    <p:cNvPr id="26" name="ZoneTexte 25"/>
                    <p:cNvSpPr txBox="1"/>
                    <p:nvPr/>
                  </p:nvSpPr>
                  <p:spPr>
                    <a:xfrm>
                      <a:off x="8761864" y="3597058"/>
                      <a:ext cx="1459989" cy="369332"/>
                    </a:xfrm>
                    <a:prstGeom prst="rect">
                      <a:avLst/>
                    </a:prstGeom>
                    <a:grpFill/>
                  </p:spPr>
                  <p:txBody>
                    <a:bodyPr wrap="square" rtlCol="0">
                      <a:spAutoFit/>
                    </a:bodyPr>
                    <a:lstStyle/>
                    <a:p>
                      <a:pPr algn="r"/>
                      <a:r>
                        <a:rPr lang="fr-FR" b="1" dirty="0" smtClean="0">
                          <a:solidFill>
                            <a:srgbClr val="D38A58"/>
                          </a:solidFill>
                        </a:rPr>
                        <a:t>Languedoc</a:t>
                      </a:r>
                      <a:endParaRPr lang="fr-FR" b="1" dirty="0">
                        <a:solidFill>
                          <a:srgbClr val="D38A58"/>
                        </a:solidFill>
                      </a:endParaRPr>
                    </a:p>
                  </p:txBody>
                </p:sp>
                <p:sp>
                  <p:nvSpPr>
                    <p:cNvPr id="29" name="ZoneTexte 28"/>
                    <p:cNvSpPr txBox="1"/>
                    <p:nvPr/>
                  </p:nvSpPr>
                  <p:spPr>
                    <a:xfrm>
                      <a:off x="6446053" y="2818942"/>
                      <a:ext cx="2053662" cy="350609"/>
                    </a:xfrm>
                    <a:prstGeom prst="rect">
                      <a:avLst/>
                    </a:prstGeom>
                    <a:grpFill/>
                  </p:spPr>
                  <p:txBody>
                    <a:bodyPr wrap="square" rtlCol="0">
                      <a:spAutoFit/>
                    </a:bodyPr>
                    <a:lstStyle/>
                    <a:p>
                      <a:pPr>
                        <a:lnSpc>
                          <a:spcPts val="2160"/>
                        </a:lnSpc>
                      </a:pPr>
                      <a:r>
                        <a:rPr lang="fr-FR" sz="1600" b="1" dirty="0" smtClean="0">
                          <a:solidFill>
                            <a:srgbClr val="F07D00"/>
                          </a:solidFill>
                        </a:rPr>
                        <a:t>Angoulême (16)</a:t>
                      </a:r>
                      <a:endParaRPr lang="fr-FR" sz="1600" b="1" dirty="0">
                        <a:solidFill>
                          <a:srgbClr val="F07D00"/>
                        </a:solidFill>
                      </a:endParaRPr>
                    </a:p>
                  </p:txBody>
                </p:sp>
                <p:sp>
                  <p:nvSpPr>
                    <p:cNvPr id="33" name="ZoneTexte 32"/>
                    <p:cNvSpPr txBox="1"/>
                    <p:nvPr/>
                  </p:nvSpPr>
                  <p:spPr>
                    <a:xfrm>
                      <a:off x="8591965" y="2157283"/>
                      <a:ext cx="2665157" cy="338554"/>
                    </a:xfrm>
                    <a:prstGeom prst="rect">
                      <a:avLst/>
                    </a:prstGeom>
                    <a:grpFill/>
                  </p:spPr>
                  <p:txBody>
                    <a:bodyPr wrap="square" rtlCol="0">
                      <a:spAutoFit/>
                    </a:bodyPr>
                    <a:lstStyle/>
                    <a:p>
                      <a:r>
                        <a:rPr lang="fr-FR" sz="1600" b="1" dirty="0" smtClean="0">
                          <a:solidFill>
                            <a:srgbClr val="F07D00"/>
                          </a:solidFill>
                        </a:rPr>
                        <a:t>Versailles (78)</a:t>
                      </a:r>
                      <a:endParaRPr lang="fr-FR" sz="1600" b="1" dirty="0">
                        <a:solidFill>
                          <a:srgbClr val="F07D00"/>
                        </a:solidFill>
                      </a:endParaRPr>
                    </a:p>
                  </p:txBody>
                </p:sp>
                <p:sp>
                  <p:nvSpPr>
                    <p:cNvPr id="34" name="ZoneTexte 33"/>
                    <p:cNvSpPr txBox="1"/>
                    <p:nvPr/>
                  </p:nvSpPr>
                  <p:spPr>
                    <a:xfrm>
                      <a:off x="6851426" y="2610959"/>
                      <a:ext cx="1602334" cy="338554"/>
                    </a:xfrm>
                    <a:prstGeom prst="rect">
                      <a:avLst/>
                    </a:prstGeom>
                    <a:grpFill/>
                  </p:spPr>
                  <p:txBody>
                    <a:bodyPr wrap="square" rtlCol="0">
                      <a:spAutoFit/>
                    </a:bodyPr>
                    <a:lstStyle/>
                    <a:p>
                      <a:r>
                        <a:rPr lang="fr-FR" sz="1600" b="1" dirty="0" smtClean="0">
                          <a:solidFill>
                            <a:srgbClr val="F07D00"/>
                          </a:solidFill>
                        </a:rPr>
                        <a:t>Poitiers (86)</a:t>
                      </a:r>
                      <a:endParaRPr lang="fr-FR" sz="1600" b="1" dirty="0">
                        <a:solidFill>
                          <a:srgbClr val="F07D00"/>
                        </a:solidFill>
                      </a:endParaRPr>
                    </a:p>
                  </p:txBody>
                </p:sp>
                <p:pic>
                  <p:nvPicPr>
                    <p:cNvPr id="35" name="Image 34"/>
                    <p:cNvPicPr>
                      <a:picLocks noChangeAspect="1"/>
                    </p:cNvPicPr>
                    <p:nvPr/>
                  </p:nvPicPr>
                  <p:blipFill>
                    <a:blip r:embed="rId6"/>
                    <a:stretch>
                      <a:fillRect/>
                    </a:stretch>
                  </p:blipFill>
                  <p:spPr>
                    <a:xfrm>
                      <a:off x="8216272" y="2724449"/>
                      <a:ext cx="202692" cy="201168"/>
                    </a:xfrm>
                    <a:prstGeom prst="rect">
                      <a:avLst/>
                    </a:prstGeom>
                    <a:grpFill/>
                  </p:spPr>
                </p:pic>
                <p:sp>
                  <p:nvSpPr>
                    <p:cNvPr id="36" name="ZoneTexte 35"/>
                    <p:cNvSpPr txBox="1"/>
                    <p:nvPr/>
                  </p:nvSpPr>
                  <p:spPr>
                    <a:xfrm>
                      <a:off x="6233497" y="2312378"/>
                      <a:ext cx="2505676" cy="338554"/>
                    </a:xfrm>
                    <a:prstGeom prst="rect">
                      <a:avLst/>
                    </a:prstGeom>
                    <a:grpFill/>
                  </p:spPr>
                  <p:txBody>
                    <a:bodyPr wrap="square" rtlCol="0">
                      <a:spAutoFit/>
                    </a:bodyPr>
                    <a:lstStyle/>
                    <a:p>
                      <a:r>
                        <a:rPr lang="fr-FR" sz="1600" b="1" dirty="0" err="1" smtClean="0">
                          <a:solidFill>
                            <a:srgbClr val="F07D00"/>
                          </a:solidFill>
                        </a:rPr>
                        <a:t>Chateaurenault</a:t>
                      </a:r>
                      <a:r>
                        <a:rPr lang="fr-FR" sz="1600" b="1" dirty="0" smtClean="0">
                          <a:solidFill>
                            <a:srgbClr val="F07D00"/>
                          </a:solidFill>
                        </a:rPr>
                        <a:t> (37)</a:t>
                      </a:r>
                      <a:endParaRPr lang="fr-FR" sz="1600" b="1" dirty="0">
                        <a:solidFill>
                          <a:srgbClr val="F07D00"/>
                        </a:solidFill>
                      </a:endParaRPr>
                    </a:p>
                  </p:txBody>
                </p:sp>
                <p:pic>
                  <p:nvPicPr>
                    <p:cNvPr id="37" name="Image 36"/>
                    <p:cNvPicPr>
                      <a:picLocks noChangeAspect="1"/>
                    </p:cNvPicPr>
                    <p:nvPr/>
                  </p:nvPicPr>
                  <p:blipFill>
                    <a:blip r:embed="rId6"/>
                    <a:stretch>
                      <a:fillRect/>
                    </a:stretch>
                  </p:blipFill>
                  <p:spPr>
                    <a:xfrm>
                      <a:off x="8225797" y="2514899"/>
                      <a:ext cx="202692" cy="201168"/>
                    </a:xfrm>
                    <a:prstGeom prst="rect">
                      <a:avLst/>
                    </a:prstGeom>
                    <a:grpFill/>
                  </p:spPr>
                </p:pic>
                <p:pic>
                  <p:nvPicPr>
                    <p:cNvPr id="38" name="Image 37"/>
                    <p:cNvPicPr>
                      <a:picLocks noChangeAspect="1"/>
                    </p:cNvPicPr>
                    <p:nvPr/>
                  </p:nvPicPr>
                  <p:blipFill>
                    <a:blip r:embed="rId6"/>
                    <a:stretch>
                      <a:fillRect/>
                    </a:stretch>
                  </p:blipFill>
                  <p:spPr>
                    <a:xfrm>
                      <a:off x="8559172" y="3781724"/>
                      <a:ext cx="202692" cy="201168"/>
                    </a:xfrm>
                    <a:prstGeom prst="rect">
                      <a:avLst/>
                    </a:prstGeom>
                    <a:grpFill/>
                  </p:spPr>
                </p:pic>
                <p:sp>
                  <p:nvSpPr>
                    <p:cNvPr id="39" name="ZoneTexte 38"/>
                    <p:cNvSpPr txBox="1"/>
                    <p:nvPr/>
                  </p:nvSpPr>
                  <p:spPr>
                    <a:xfrm>
                      <a:off x="6878350" y="3781724"/>
                      <a:ext cx="2098743" cy="338554"/>
                    </a:xfrm>
                    <a:prstGeom prst="rect">
                      <a:avLst/>
                    </a:prstGeom>
                    <a:grpFill/>
                  </p:spPr>
                  <p:txBody>
                    <a:bodyPr wrap="square" rtlCol="0">
                      <a:spAutoFit/>
                    </a:bodyPr>
                    <a:lstStyle/>
                    <a:p>
                      <a:r>
                        <a:rPr lang="fr-FR" sz="1600" b="1" dirty="0" smtClean="0">
                          <a:solidFill>
                            <a:srgbClr val="F07D00"/>
                          </a:solidFill>
                        </a:rPr>
                        <a:t>Agde / Sète (34)</a:t>
                      </a:r>
                      <a:endParaRPr lang="fr-FR" sz="1600" b="1" dirty="0">
                        <a:solidFill>
                          <a:srgbClr val="F07D00"/>
                        </a:solidFill>
                      </a:endParaRPr>
                    </a:p>
                  </p:txBody>
                </p:sp>
                <p:pic>
                  <p:nvPicPr>
                    <p:cNvPr id="40" name="Image 39"/>
                    <p:cNvPicPr>
                      <a:picLocks noChangeAspect="1"/>
                    </p:cNvPicPr>
                    <p:nvPr/>
                  </p:nvPicPr>
                  <p:blipFill>
                    <a:blip r:embed="rId6"/>
                    <a:stretch>
                      <a:fillRect/>
                    </a:stretch>
                  </p:blipFill>
                  <p:spPr>
                    <a:xfrm>
                      <a:off x="9204393" y="2058172"/>
                      <a:ext cx="202692" cy="201168"/>
                    </a:xfrm>
                    <a:prstGeom prst="rect">
                      <a:avLst/>
                    </a:prstGeom>
                    <a:grpFill/>
                  </p:spPr>
                </p:pic>
                <p:sp>
                  <p:nvSpPr>
                    <p:cNvPr id="41" name="ZoneTexte 40"/>
                    <p:cNvSpPr txBox="1"/>
                    <p:nvPr/>
                  </p:nvSpPr>
                  <p:spPr>
                    <a:xfrm>
                      <a:off x="9345423" y="1917158"/>
                      <a:ext cx="2098743" cy="338554"/>
                    </a:xfrm>
                    <a:prstGeom prst="rect">
                      <a:avLst/>
                    </a:prstGeom>
                    <a:grpFill/>
                  </p:spPr>
                  <p:txBody>
                    <a:bodyPr wrap="square" rtlCol="0">
                      <a:spAutoFit/>
                    </a:bodyPr>
                    <a:lstStyle/>
                    <a:p>
                      <a:r>
                        <a:rPr lang="fr-FR" sz="1600" b="1" dirty="0" smtClean="0">
                          <a:solidFill>
                            <a:srgbClr val="F07D00"/>
                          </a:solidFill>
                        </a:rPr>
                        <a:t>Metz (57)</a:t>
                      </a:r>
                      <a:endParaRPr lang="fr-FR" sz="1600" b="1" dirty="0">
                        <a:solidFill>
                          <a:srgbClr val="F07D00"/>
                        </a:solidFill>
                      </a:endParaRPr>
                    </a:p>
                  </p:txBody>
                </p:sp>
                <p:pic>
                  <p:nvPicPr>
                    <p:cNvPr id="12" name="Picture 2" descr="Afficher l'image d'origine"/>
                    <p:cNvPicPr>
                      <a:picLocks noChangeAspect="1" noChangeArrowheads="1"/>
                    </p:cNvPicPr>
                    <p:nvPr/>
                  </p:nvPicPr>
                  <p:blipFill>
                    <a:blip r:embed="rId7" cstate="print"/>
                    <a:srcRect/>
                    <a:stretch>
                      <a:fillRect/>
                    </a:stretch>
                  </p:blipFill>
                  <p:spPr bwMode="auto">
                    <a:xfrm>
                      <a:off x="10170275" y="895873"/>
                      <a:ext cx="719518" cy="709014"/>
                    </a:xfrm>
                    <a:prstGeom prst="rect">
                      <a:avLst/>
                    </a:prstGeom>
                    <a:grpFill/>
                  </p:spPr>
                </p:pic>
              </p:grpSp>
              <p:sp>
                <p:nvSpPr>
                  <p:cNvPr id="5" name="ZoneTexte 4"/>
                  <p:cNvSpPr txBox="1"/>
                  <p:nvPr/>
                </p:nvSpPr>
                <p:spPr>
                  <a:xfrm>
                    <a:off x="5965323" y="1122503"/>
                    <a:ext cx="5421388" cy="523220"/>
                  </a:xfrm>
                  <a:prstGeom prst="rect">
                    <a:avLst/>
                  </a:prstGeom>
                  <a:grpFill/>
                </p:spPr>
                <p:txBody>
                  <a:bodyPr wrap="square" rtlCol="0">
                    <a:spAutoFit/>
                  </a:bodyPr>
                  <a:lstStyle/>
                  <a:p>
                    <a:r>
                      <a:rPr lang="fr-FR" sz="2800" b="1" dirty="0" smtClean="0">
                        <a:solidFill>
                          <a:srgbClr val="C42C2B"/>
                        </a:solidFill>
                      </a:rPr>
                      <a:t>Des idées issues de cas</a:t>
                    </a:r>
                    <a:endParaRPr lang="fr-FR" sz="2800" b="1" dirty="0">
                      <a:solidFill>
                        <a:srgbClr val="C42C2B"/>
                      </a:solidFill>
                    </a:endParaRPr>
                  </a:p>
                </p:txBody>
              </p:sp>
            </p:grpSp>
            <p:sp>
              <p:nvSpPr>
                <p:cNvPr id="23" name="ZoneTexte 22"/>
                <p:cNvSpPr txBox="1"/>
                <p:nvPr/>
              </p:nvSpPr>
              <p:spPr>
                <a:xfrm>
                  <a:off x="6027586" y="3082499"/>
                  <a:ext cx="1959892" cy="338554"/>
                </a:xfrm>
                <a:prstGeom prst="rect">
                  <a:avLst/>
                </a:prstGeom>
                <a:grpFill/>
              </p:spPr>
              <p:txBody>
                <a:bodyPr wrap="square" lIns="72000" rIns="0" rtlCol="0">
                  <a:spAutoFit/>
                </a:bodyPr>
                <a:lstStyle/>
                <a:p>
                  <a:pPr algn="r"/>
                  <a:r>
                    <a:rPr lang="fr-FR" sz="1600" b="1" dirty="0" smtClean="0">
                      <a:solidFill>
                        <a:srgbClr val="F07D00"/>
                      </a:solidFill>
                    </a:rPr>
                    <a:t>Mérignac (33)</a:t>
                  </a:r>
                  <a:endParaRPr lang="fr-FR" sz="1600" b="1" dirty="0">
                    <a:solidFill>
                      <a:srgbClr val="F07D00"/>
                    </a:solidFill>
                  </a:endParaRPr>
                </a:p>
              </p:txBody>
            </p:sp>
          </p:grpSp>
        </p:grpSp>
        <p:sp>
          <p:nvSpPr>
            <p:cNvPr id="50" name="ZoneTexte 49"/>
            <p:cNvSpPr txBox="1"/>
            <p:nvPr/>
          </p:nvSpPr>
          <p:spPr>
            <a:xfrm>
              <a:off x="9056622" y="2354844"/>
              <a:ext cx="2665157" cy="338554"/>
            </a:xfrm>
            <a:prstGeom prst="rect">
              <a:avLst/>
            </a:prstGeom>
            <a:noFill/>
          </p:spPr>
          <p:txBody>
            <a:bodyPr wrap="square" rtlCol="0">
              <a:spAutoFit/>
            </a:bodyPr>
            <a:lstStyle/>
            <a:p>
              <a:r>
                <a:rPr lang="fr-FR" sz="1600" b="1" dirty="0" smtClean="0">
                  <a:solidFill>
                    <a:srgbClr val="F07D00"/>
                  </a:solidFill>
                </a:rPr>
                <a:t>Dijon (21)</a:t>
              </a:r>
              <a:endParaRPr lang="fr-FR" sz="1600" b="1" dirty="0">
                <a:solidFill>
                  <a:srgbClr val="F07D00"/>
                </a:solidFill>
              </a:endParaRPr>
            </a:p>
          </p:txBody>
        </p:sp>
        <p:pic>
          <p:nvPicPr>
            <p:cNvPr id="51" name="Image 50"/>
            <p:cNvPicPr>
              <a:picLocks noChangeAspect="1"/>
            </p:cNvPicPr>
            <p:nvPr/>
          </p:nvPicPr>
          <p:blipFill>
            <a:blip r:embed="rId6"/>
            <a:stretch>
              <a:fillRect/>
            </a:stretch>
          </p:blipFill>
          <p:spPr>
            <a:xfrm>
              <a:off x="8940172" y="2467274"/>
              <a:ext cx="202692" cy="201168"/>
            </a:xfrm>
            <a:prstGeom prst="rect">
              <a:avLst/>
            </a:prstGeom>
            <a:noFill/>
          </p:spPr>
        </p:pic>
      </p:grpSp>
      <p:pic>
        <p:nvPicPr>
          <p:cNvPr id="32" name="Image 31"/>
          <p:cNvPicPr>
            <a:picLocks noChangeAspect="1"/>
          </p:cNvPicPr>
          <p:nvPr/>
        </p:nvPicPr>
        <p:blipFill>
          <a:blip r:embed="rId8"/>
          <a:stretch>
            <a:fillRect/>
          </a:stretch>
        </p:blipFill>
        <p:spPr>
          <a:xfrm rot="598665">
            <a:off x="8512873" y="2417770"/>
            <a:ext cx="759611" cy="499824"/>
          </a:xfrm>
          <a:prstGeom prst="rect">
            <a:avLst/>
          </a:prstGeom>
        </p:spPr>
      </p:pic>
    </p:spTree>
    <p:extLst>
      <p:ext uri="{BB962C8B-B14F-4D97-AF65-F5344CB8AC3E}">
        <p14:creationId xmlns:p14="http://schemas.microsoft.com/office/powerpoint/2010/main" val="37029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1439975" y="4404256"/>
            <a:ext cx="9073967" cy="2038098"/>
          </a:xfrm>
          <a:prstGeom prst="rect">
            <a:avLst/>
          </a:prstGeom>
        </p:spPr>
      </p:pic>
      <p:sp>
        <p:nvSpPr>
          <p:cNvPr id="30" name="Espace réservé du numéro de diapositive 4"/>
          <p:cNvSpPr txBox="1">
            <a:spLocks/>
          </p:cNvSpPr>
          <p:nvPr/>
        </p:nvSpPr>
        <p:spPr>
          <a:xfrm>
            <a:off x="11257936" y="6349486"/>
            <a:ext cx="49125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A1514A-D52A-427A-9388-8271280BF9D0}" type="slidenum">
              <a:rPr lang="fr-FR" sz="1200" smtClean="0"/>
              <a:pPr algn="r"/>
              <a:t>5</a:t>
            </a:fld>
            <a:endParaRPr lang="fr-FR" sz="1200" dirty="0"/>
          </a:p>
        </p:txBody>
      </p:sp>
      <p:sp>
        <p:nvSpPr>
          <p:cNvPr id="7" name="Rectangle 6"/>
          <p:cNvSpPr/>
          <p:nvPr/>
        </p:nvSpPr>
        <p:spPr>
          <a:xfrm>
            <a:off x="1501882" y="220538"/>
            <a:ext cx="8926883" cy="584775"/>
          </a:xfrm>
          <a:prstGeom prst="rect">
            <a:avLst/>
          </a:prstGeom>
        </p:spPr>
        <p:txBody>
          <a:bodyPr wrap="square">
            <a:spAutoFit/>
          </a:bodyPr>
          <a:lstStyle/>
          <a:p>
            <a:r>
              <a:rPr lang="fr-FR" sz="3200" b="1" dirty="0" smtClean="0">
                <a:solidFill>
                  <a:srgbClr val="2F88B0"/>
                </a:solidFill>
                <a:latin typeface="Arial"/>
                <a:ea typeface="ヒラギノ角ゴ Pro W3"/>
              </a:rPr>
              <a:t>Le bassin de la Vouge - Ouche</a:t>
            </a:r>
            <a:endParaRPr lang="fr-FR" sz="3200" dirty="0">
              <a:solidFill>
                <a:srgbClr val="2F88B0"/>
              </a:solidFill>
              <a:latin typeface="Arial"/>
              <a:ea typeface="ヒラギノ角ゴ Pro W3"/>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26" y="805313"/>
            <a:ext cx="4507032" cy="3014167"/>
          </a:xfrm>
          <a:prstGeom prst="rect">
            <a:avLst/>
          </a:prstGeom>
        </p:spPr>
      </p:pic>
      <p:sp>
        <p:nvSpPr>
          <p:cNvPr id="9" name="Rectangle 8"/>
          <p:cNvSpPr/>
          <p:nvPr/>
        </p:nvSpPr>
        <p:spPr>
          <a:xfrm>
            <a:off x="1576526" y="3835799"/>
            <a:ext cx="4789715" cy="430887"/>
          </a:xfrm>
          <a:prstGeom prst="rect">
            <a:avLst/>
          </a:prstGeom>
        </p:spPr>
        <p:txBody>
          <a:bodyPr wrap="square">
            <a:spAutoFit/>
          </a:bodyPr>
          <a:lstStyle/>
          <a:p>
            <a:r>
              <a:rPr lang="fr-FR" sz="1100" dirty="0"/>
              <a:t>https://www.echodescommunes.fr/actualite_3486_SECHERESSE-La-situation-de-crise-se-g-n-ralise-en-C-te-d-Or.html</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102" y="734810"/>
            <a:ext cx="3962537" cy="3592699"/>
          </a:xfrm>
          <a:prstGeom prst="rect">
            <a:avLst/>
          </a:prstGeom>
        </p:spPr>
      </p:pic>
      <p:grpSp>
        <p:nvGrpSpPr>
          <p:cNvPr id="14" name="Groupe 13"/>
          <p:cNvGrpSpPr/>
          <p:nvPr/>
        </p:nvGrpSpPr>
        <p:grpSpPr>
          <a:xfrm>
            <a:off x="1576526" y="809542"/>
            <a:ext cx="8952511" cy="5632812"/>
            <a:chOff x="1576526" y="809542"/>
            <a:chExt cx="8952511" cy="5632812"/>
          </a:xfrm>
        </p:grpSpPr>
        <p:sp>
          <p:nvSpPr>
            <p:cNvPr id="10" name="ZoneTexte 9"/>
            <p:cNvSpPr txBox="1"/>
            <p:nvPr/>
          </p:nvSpPr>
          <p:spPr>
            <a:xfrm>
              <a:off x="1576526" y="811010"/>
              <a:ext cx="4525450" cy="3416320"/>
            </a:xfrm>
            <a:prstGeom prst="rect">
              <a:avLst/>
            </a:prstGeom>
            <a:solidFill>
              <a:schemeClr val="bg1"/>
            </a:solidFill>
          </p:spPr>
          <p:txBody>
            <a:bodyPr wrap="square" rtlCol="0">
              <a:spAutoFit/>
            </a:bodyPr>
            <a:lstStyle/>
            <a:p>
              <a:endParaRPr lang="fr-FR" sz="3600" b="1" dirty="0" smtClean="0">
                <a:latin typeface="Calibri" panose="020F0502020204030204" pitchFamily="34" charset="0"/>
                <a:cs typeface="Calibri" panose="020F0502020204030204" pitchFamily="34" charset="0"/>
              </a:endParaRPr>
            </a:p>
            <a:p>
              <a:r>
                <a:rPr lang="fr-FR" sz="3600" b="1" dirty="0" smtClean="0">
                  <a:latin typeface="Calibri" panose="020F0502020204030204" pitchFamily="34" charset="0"/>
                  <a:cs typeface="Calibri" panose="020F0502020204030204" pitchFamily="34" charset="0"/>
                </a:rPr>
                <a:t>Que peut-on faire à l’échelle de la commune ?</a:t>
              </a:r>
              <a:endParaRPr lang="fr-FR" sz="3600" b="1" dirty="0">
                <a:latin typeface="Calibri" panose="020F0502020204030204" pitchFamily="34" charset="0"/>
                <a:cs typeface="Calibri" panose="020F0502020204030204" pitchFamily="34" charset="0"/>
              </a:endParaRPr>
            </a:p>
            <a:p>
              <a:endParaRPr lang="fr-FR" sz="3600" b="1" dirty="0" smtClean="0">
                <a:latin typeface="Calibri" panose="020F0502020204030204" pitchFamily="34" charset="0"/>
                <a:cs typeface="Calibri" panose="020F0502020204030204" pitchFamily="34" charset="0"/>
              </a:endParaRPr>
            </a:p>
            <a:p>
              <a:endParaRPr lang="fr-FR" sz="3600" b="1" dirty="0">
                <a:latin typeface="Calibri" panose="020F0502020204030204" pitchFamily="34" charset="0"/>
                <a:cs typeface="Calibri" panose="020F0502020204030204" pitchFamily="34" charset="0"/>
              </a:endParaRPr>
            </a:p>
          </p:txBody>
        </p:sp>
        <p:pic>
          <p:nvPicPr>
            <p:cNvPr id="2" name="Image 1"/>
            <p:cNvPicPr>
              <a:picLocks noChangeAspect="1"/>
            </p:cNvPicPr>
            <p:nvPr/>
          </p:nvPicPr>
          <p:blipFill rotWithShape="1">
            <a:blip r:embed="rId5"/>
            <a:srcRect b="517"/>
            <a:stretch/>
          </p:blipFill>
          <p:spPr>
            <a:xfrm>
              <a:off x="6301326" y="809542"/>
              <a:ext cx="4227711" cy="5632812"/>
            </a:xfrm>
            <a:prstGeom prst="rect">
              <a:avLst/>
            </a:prstGeom>
            <a:effectLst>
              <a:outerShdw blurRad="50800" dist="38100" dir="2700000" algn="tl" rotWithShape="0">
                <a:prstClr val="black">
                  <a:alpha val="40000"/>
                </a:prstClr>
              </a:outerShdw>
            </a:effectLst>
          </p:spPr>
        </p:pic>
      </p:grpSp>
      <p:sp>
        <p:nvSpPr>
          <p:cNvPr id="16" name="CustomShape 1"/>
          <p:cNvSpPr/>
          <p:nvPr/>
        </p:nvSpPr>
        <p:spPr>
          <a:xfrm>
            <a:off x="1181918" y="3253067"/>
            <a:ext cx="4573505"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414772" lvl="1" algn="r"/>
            <a:r>
              <a:rPr lang="fr-FR" sz="2400" b="1" cap="all" spc="-1" dirty="0" smtClean="0">
                <a:solidFill>
                  <a:srgbClr val="F87B5A"/>
                </a:solidFill>
                <a:latin typeface="Calibri"/>
                <a:ea typeface="DejaVu Sans"/>
              </a:rPr>
              <a:t>Partager une culture des </a:t>
            </a:r>
            <a:r>
              <a:rPr lang="fr-FR" sz="2400" b="1" cap="all" spc="-1" dirty="0">
                <a:solidFill>
                  <a:srgbClr val="F87B5A"/>
                </a:solidFill>
                <a:latin typeface="Calibri"/>
                <a:ea typeface="DejaVu Sans"/>
              </a:rPr>
              <a:t>é</a:t>
            </a:r>
            <a:r>
              <a:rPr lang="fr-FR" sz="2400" b="1" cap="all" spc="-1" dirty="0" smtClean="0">
                <a:solidFill>
                  <a:srgbClr val="F87B5A"/>
                </a:solidFill>
                <a:latin typeface="Calibri"/>
                <a:ea typeface="DejaVu Sans"/>
              </a:rPr>
              <a:t>conomies d’eau</a:t>
            </a:r>
            <a:endParaRPr lang="fr-FR" sz="2400" b="1" cap="all" spc="-1" dirty="0">
              <a:solidFill>
                <a:srgbClr val="F87B5A"/>
              </a:solidFill>
              <a:latin typeface="Calibri"/>
              <a:ea typeface="DejaVu Sans"/>
            </a:endParaRPr>
          </a:p>
        </p:txBody>
      </p:sp>
    </p:spTree>
    <p:extLst>
      <p:ext uri="{BB962C8B-B14F-4D97-AF65-F5344CB8AC3E}">
        <p14:creationId xmlns:p14="http://schemas.microsoft.com/office/powerpoint/2010/main" val="28933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277586" y="29742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414772" lvl="1"/>
            <a:r>
              <a:rPr lang="fr-FR" sz="2400" b="1" cap="all" spc="-1" dirty="0" smtClean="0">
                <a:solidFill>
                  <a:srgbClr val="F87B5A"/>
                </a:solidFill>
                <a:latin typeface="Calibri"/>
                <a:ea typeface="DejaVu Sans"/>
              </a:rPr>
              <a:t>Agir sur les pertes d’eau : </a:t>
            </a:r>
            <a:r>
              <a:rPr lang="fr-FR" sz="2400" cap="all" spc="-1" dirty="0" smtClean="0">
                <a:solidFill>
                  <a:srgbClr val="F87B5A"/>
                </a:solidFill>
                <a:latin typeface="Calibri"/>
                <a:ea typeface="DejaVu Sans"/>
              </a:rPr>
              <a:t>Détecter </a:t>
            </a:r>
            <a:r>
              <a:rPr lang="fr-FR" sz="2400" cap="all" spc="-1" dirty="0">
                <a:solidFill>
                  <a:srgbClr val="F87B5A"/>
                </a:solidFill>
                <a:latin typeface="Calibri"/>
                <a:ea typeface="DejaVu Sans"/>
              </a:rPr>
              <a:t>/ Surveiller – Réparer les fuites </a:t>
            </a:r>
          </a:p>
        </p:txBody>
      </p:sp>
      <p:sp>
        <p:nvSpPr>
          <p:cNvPr id="18" name="Rectangle 17">
            <a:extLst>
              <a:ext uri="{FF2B5EF4-FFF2-40B4-BE49-F238E27FC236}">
                <a16:creationId xmlns:a16="http://schemas.microsoft.com/office/drawing/2014/main" id="{EBF10EB8-4835-413A-A8C2-519753F4C695}"/>
              </a:ext>
            </a:extLst>
          </p:cNvPr>
          <p:cNvSpPr/>
          <p:nvPr/>
        </p:nvSpPr>
        <p:spPr>
          <a:xfrm>
            <a:off x="1306286" y="5893990"/>
            <a:ext cx="10636440" cy="292388"/>
          </a:xfrm>
          <a:prstGeom prst="rect">
            <a:avLst/>
          </a:prstGeom>
        </p:spPr>
        <p:txBody>
          <a:bodyPr wrap="square">
            <a:spAutoFit/>
          </a:bodyPr>
          <a:lstStyle/>
          <a:p>
            <a:r>
              <a:rPr lang="fr-FR" sz="1300" dirty="0" smtClean="0">
                <a:solidFill>
                  <a:srgbClr val="1B1E58"/>
                </a:solidFill>
                <a:latin typeface="Calibri" panose="020F0502020204030204" pitchFamily="34" charset="0"/>
                <a:cs typeface="Calibri" panose="020F0502020204030204" pitchFamily="34" charset="0"/>
              </a:rPr>
              <a:t>Source : présentation de SUEZ au salon du littoral 24 novembre 2021</a:t>
            </a:r>
            <a:endParaRPr lang="fr-FR" sz="1300" dirty="0">
              <a:solidFill>
                <a:srgbClr val="1B1E58"/>
              </a:solidFill>
              <a:latin typeface="Calibri" panose="020F0502020204030204" pitchFamily="34" charset="0"/>
              <a:cs typeface="Calibri" panose="020F0502020204030204" pitchFamily="34" charset="0"/>
            </a:endParaRPr>
          </a:p>
        </p:txBody>
      </p:sp>
      <p:pic>
        <p:nvPicPr>
          <p:cNvPr id="24" name="Image 23"/>
          <p:cNvPicPr>
            <a:picLocks noChangeAspect="1"/>
          </p:cNvPicPr>
          <p:nvPr/>
        </p:nvPicPr>
        <p:blipFill>
          <a:blip r:embed="rId2"/>
          <a:stretch>
            <a:fillRect/>
          </a:stretch>
        </p:blipFill>
        <p:spPr>
          <a:xfrm>
            <a:off x="6115527" y="5806495"/>
            <a:ext cx="1911513" cy="467378"/>
          </a:xfrm>
          <a:prstGeom prst="rect">
            <a:avLst/>
          </a:prstGeom>
        </p:spPr>
      </p:pic>
      <p:pic>
        <p:nvPicPr>
          <p:cNvPr id="3" name="Image 2"/>
          <p:cNvPicPr>
            <a:picLocks noChangeAspect="1"/>
          </p:cNvPicPr>
          <p:nvPr/>
        </p:nvPicPr>
        <p:blipFill>
          <a:blip r:embed="rId3"/>
          <a:stretch>
            <a:fillRect/>
          </a:stretch>
        </p:blipFill>
        <p:spPr>
          <a:xfrm>
            <a:off x="8027040" y="1234527"/>
            <a:ext cx="3224213" cy="4615716"/>
          </a:xfrm>
          <a:prstGeom prst="rect">
            <a:avLst/>
          </a:prstGeom>
        </p:spPr>
      </p:pic>
      <p:pic>
        <p:nvPicPr>
          <p:cNvPr id="4" name="Image 3"/>
          <p:cNvPicPr>
            <a:picLocks noChangeAspect="1"/>
          </p:cNvPicPr>
          <p:nvPr/>
        </p:nvPicPr>
        <p:blipFill>
          <a:blip r:embed="rId4"/>
          <a:stretch>
            <a:fillRect/>
          </a:stretch>
        </p:blipFill>
        <p:spPr>
          <a:xfrm>
            <a:off x="1306286" y="1215783"/>
            <a:ext cx="2705100" cy="3857625"/>
          </a:xfrm>
          <a:prstGeom prst="rect">
            <a:avLst/>
          </a:prstGeom>
        </p:spPr>
      </p:pic>
      <p:pic>
        <p:nvPicPr>
          <p:cNvPr id="25" name="Image 24"/>
          <p:cNvPicPr>
            <a:picLocks noChangeAspect="1"/>
          </p:cNvPicPr>
          <p:nvPr/>
        </p:nvPicPr>
        <p:blipFill>
          <a:blip r:embed="rId5"/>
          <a:stretch>
            <a:fillRect/>
          </a:stretch>
        </p:blipFill>
        <p:spPr>
          <a:xfrm>
            <a:off x="4551249" y="1215783"/>
            <a:ext cx="2957734" cy="4194417"/>
          </a:xfrm>
          <a:prstGeom prst="rect">
            <a:avLst/>
          </a:prstGeom>
        </p:spPr>
      </p:pic>
      <p:grpSp>
        <p:nvGrpSpPr>
          <p:cNvPr id="27" name="Groupe 26"/>
          <p:cNvGrpSpPr/>
          <p:nvPr/>
        </p:nvGrpSpPr>
        <p:grpSpPr>
          <a:xfrm>
            <a:off x="6637604" y="5361645"/>
            <a:ext cx="1799025" cy="1020944"/>
            <a:chOff x="9841573" y="1104649"/>
            <a:chExt cx="1323037" cy="927443"/>
          </a:xfrm>
          <a:effectLst>
            <a:outerShdw blurRad="50800" dist="38100" dir="2700000" algn="tl" rotWithShape="0">
              <a:prstClr val="black">
                <a:alpha val="40000"/>
              </a:prstClr>
            </a:outerShdw>
          </a:effectLst>
        </p:grpSpPr>
        <p:sp>
          <p:nvSpPr>
            <p:cNvPr id="28" name="Larme 27"/>
            <p:cNvSpPr/>
            <p:nvPr/>
          </p:nvSpPr>
          <p:spPr>
            <a:xfrm>
              <a:off x="9936755" y="1104649"/>
              <a:ext cx="1227855" cy="92744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9841573" y="1321208"/>
              <a:ext cx="1258530" cy="494324"/>
            </a:xfrm>
            <a:prstGeom prst="rect">
              <a:avLst/>
            </a:prstGeom>
            <a:noFill/>
          </p:spPr>
          <p:txBody>
            <a:bodyPr wrap="square" rtlCol="0">
              <a:spAutoFit/>
            </a:bodyPr>
            <a:lstStyle/>
            <a:p>
              <a:pPr algn="r"/>
              <a:r>
                <a:rPr lang="fr-FR" sz="1600" b="1" dirty="0" smtClean="0">
                  <a:solidFill>
                    <a:schemeClr val="bg1"/>
                  </a:solidFill>
                  <a:latin typeface="Arial Narrow" panose="020B0606020202030204" pitchFamily="34" charset="0"/>
                  <a:cs typeface="Calibri" panose="020F0502020204030204" pitchFamily="34" charset="0"/>
                </a:rPr>
                <a:t>Intérêt des outils numériques</a:t>
              </a:r>
              <a:endParaRPr lang="fr-FR" sz="1600" b="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30294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Impulser des </a:t>
            </a:r>
            <a:r>
              <a:rPr lang="fr-FR" sz="2400" b="1" cap="all" spc="-1" dirty="0">
                <a:solidFill>
                  <a:srgbClr val="F87B5A"/>
                </a:solidFill>
                <a:latin typeface="Calibri"/>
                <a:ea typeface="DejaVu Sans"/>
              </a:rPr>
              <a:t>é</a:t>
            </a:r>
            <a:r>
              <a:rPr lang="fr-FR" sz="2400" b="1" strike="noStrike" cap="all" spc="-1" dirty="0" smtClean="0">
                <a:solidFill>
                  <a:srgbClr val="F87B5A"/>
                </a:solidFill>
                <a:latin typeface="Calibri"/>
                <a:ea typeface="DejaVu Sans"/>
              </a:rPr>
              <a:t>conomies d’eau : </a:t>
            </a:r>
            <a:r>
              <a:rPr lang="fr-FR" sz="2400" strike="noStrike" cap="all" spc="-1" dirty="0" smtClean="0">
                <a:solidFill>
                  <a:srgbClr val="F87B5A"/>
                </a:solidFill>
                <a:latin typeface="Calibri"/>
                <a:ea typeface="DejaVu Sans"/>
              </a:rPr>
              <a:t>expérience </a:t>
            </a:r>
            <a:r>
              <a:rPr lang="fr-FR" sz="2400" strike="noStrike" cap="all" spc="-1" dirty="0" err="1" smtClean="0">
                <a:solidFill>
                  <a:srgbClr val="F87B5A"/>
                </a:solidFill>
                <a:latin typeface="Calibri"/>
                <a:ea typeface="DejaVu Sans"/>
              </a:rPr>
              <a:t>dE</a:t>
            </a:r>
            <a:r>
              <a:rPr lang="fr-FR" sz="2400" strike="noStrike" cap="all" spc="-1" dirty="0" smtClean="0">
                <a:solidFill>
                  <a:srgbClr val="F87B5A"/>
                </a:solidFill>
                <a:latin typeface="Calibri"/>
                <a:ea typeface="DejaVu Sans"/>
              </a:rPr>
              <a:t> Mérignac (33)</a:t>
            </a:r>
            <a:endParaRPr lang="fr-FR" sz="2400" strike="noStrike" spc="-1" dirty="0">
              <a:solidFill>
                <a:srgbClr val="F87B5A"/>
              </a:solidFill>
              <a:latin typeface="Arial"/>
            </a:endParaRPr>
          </a:p>
        </p:txBody>
      </p:sp>
      <p:pic>
        <p:nvPicPr>
          <p:cNvPr id="9" name="Image 8"/>
          <p:cNvPicPr>
            <a:picLocks noChangeAspect="1"/>
          </p:cNvPicPr>
          <p:nvPr/>
        </p:nvPicPr>
        <p:blipFill>
          <a:blip r:embed="rId2"/>
          <a:stretch>
            <a:fillRect/>
          </a:stretch>
        </p:blipFill>
        <p:spPr>
          <a:xfrm>
            <a:off x="3911377" y="2171193"/>
            <a:ext cx="4523896" cy="2723016"/>
          </a:xfrm>
          <a:prstGeom prst="rect">
            <a:avLst/>
          </a:prstGeom>
        </p:spPr>
      </p:pic>
      <p:pic>
        <p:nvPicPr>
          <p:cNvPr id="10" name="Image 9"/>
          <p:cNvPicPr>
            <a:picLocks noChangeAspect="1"/>
          </p:cNvPicPr>
          <p:nvPr/>
        </p:nvPicPr>
        <p:blipFill>
          <a:blip r:embed="rId3"/>
          <a:stretch>
            <a:fillRect/>
          </a:stretch>
        </p:blipFill>
        <p:spPr>
          <a:xfrm>
            <a:off x="3883590" y="4182021"/>
            <a:ext cx="4523897" cy="755757"/>
          </a:xfrm>
          <a:prstGeom prst="rect">
            <a:avLst/>
          </a:prstGeom>
        </p:spPr>
      </p:pic>
      <p:pic>
        <p:nvPicPr>
          <p:cNvPr id="12" name="Image 11"/>
          <p:cNvPicPr>
            <a:picLocks noChangeAspect="1"/>
          </p:cNvPicPr>
          <p:nvPr/>
        </p:nvPicPr>
        <p:blipFill>
          <a:blip r:embed="rId4"/>
          <a:stretch>
            <a:fillRect/>
          </a:stretch>
        </p:blipFill>
        <p:spPr>
          <a:xfrm>
            <a:off x="3914794" y="4969979"/>
            <a:ext cx="4520479" cy="686774"/>
          </a:xfrm>
          <a:prstGeom prst="rect">
            <a:avLst/>
          </a:prstGeom>
        </p:spPr>
      </p:pic>
      <p:pic>
        <p:nvPicPr>
          <p:cNvPr id="14" name="Image 13"/>
          <p:cNvPicPr>
            <a:picLocks noChangeAspect="1"/>
          </p:cNvPicPr>
          <p:nvPr/>
        </p:nvPicPr>
        <p:blipFill>
          <a:blip r:embed="rId5"/>
          <a:stretch>
            <a:fillRect/>
          </a:stretch>
        </p:blipFill>
        <p:spPr>
          <a:xfrm>
            <a:off x="3966248" y="2753644"/>
            <a:ext cx="4300673" cy="784720"/>
          </a:xfrm>
          <a:prstGeom prst="rect">
            <a:avLst/>
          </a:prstGeom>
        </p:spPr>
      </p:pic>
      <p:pic>
        <p:nvPicPr>
          <p:cNvPr id="15" name="Image 14"/>
          <p:cNvPicPr>
            <a:picLocks noChangeAspect="1"/>
          </p:cNvPicPr>
          <p:nvPr/>
        </p:nvPicPr>
        <p:blipFill>
          <a:blip r:embed="rId6"/>
          <a:stretch>
            <a:fillRect/>
          </a:stretch>
        </p:blipFill>
        <p:spPr>
          <a:xfrm>
            <a:off x="3966247" y="3516187"/>
            <a:ext cx="4358585" cy="669759"/>
          </a:xfrm>
          <a:prstGeom prst="rect">
            <a:avLst/>
          </a:prstGeom>
        </p:spPr>
      </p:pic>
      <p:sp>
        <p:nvSpPr>
          <p:cNvPr id="21" name="ZoneTexte 20"/>
          <p:cNvSpPr txBox="1"/>
          <p:nvPr/>
        </p:nvSpPr>
        <p:spPr>
          <a:xfrm>
            <a:off x="1409555" y="756569"/>
            <a:ext cx="8536878" cy="1202124"/>
          </a:xfrm>
          <a:prstGeom prst="rect">
            <a:avLst/>
          </a:prstGeom>
          <a:noFill/>
        </p:spPr>
        <p:txBody>
          <a:bodyPr wrap="square" rtlCol="0">
            <a:spAutoFit/>
          </a:bodyPr>
          <a:lstStyle/>
          <a:p>
            <a:pPr algn="just"/>
            <a:r>
              <a:rPr lang="fr-FR" sz="1803" i="1" dirty="0">
                <a:solidFill>
                  <a:srgbClr val="000000"/>
                </a:solidFill>
                <a:latin typeface="Gill Sans MT" panose="020B0502020104020203" pitchFamily="34" charset="0"/>
              </a:rPr>
              <a:t>Après plusieurs villes pilotes (en Bretagne, années 1990), la ville de Mérignac a inscrit sa </a:t>
            </a:r>
            <a:r>
              <a:rPr lang="fr-FR" sz="1803" b="1" i="1" dirty="0">
                <a:solidFill>
                  <a:srgbClr val="000000"/>
                </a:solidFill>
                <a:latin typeface="Gill Sans MT" panose="020B0502020104020203" pitchFamily="34" charset="0"/>
              </a:rPr>
              <a:t>démarche d’économie d’eau </a:t>
            </a:r>
            <a:r>
              <a:rPr lang="fr-FR" sz="1803" i="1" dirty="0">
                <a:solidFill>
                  <a:srgbClr val="000000"/>
                </a:solidFill>
                <a:latin typeface="Gill Sans MT" panose="020B0502020104020203" pitchFamily="34" charset="0"/>
              </a:rPr>
              <a:t>dans son </a:t>
            </a:r>
            <a:r>
              <a:rPr lang="fr-FR" sz="1803" b="1" i="1" dirty="0">
                <a:solidFill>
                  <a:srgbClr val="000000"/>
                </a:solidFill>
                <a:latin typeface="Gill Sans MT" panose="020B0502020104020203" pitchFamily="34" charset="0"/>
              </a:rPr>
              <a:t>Agenda 21</a:t>
            </a:r>
            <a:r>
              <a:rPr lang="fr-FR" sz="1803" i="1" dirty="0">
                <a:solidFill>
                  <a:srgbClr val="000000"/>
                </a:solidFill>
                <a:latin typeface="Gill Sans MT" panose="020B0502020104020203" pitchFamily="34" charset="0"/>
              </a:rPr>
              <a:t> en 2003 et mis en œuvre les objectifs du </a:t>
            </a:r>
            <a:r>
              <a:rPr lang="fr-FR" sz="1803" b="1" i="1" dirty="0">
                <a:solidFill>
                  <a:srgbClr val="000000"/>
                </a:solidFill>
                <a:latin typeface="Gill Sans MT" panose="020B0502020104020203" pitchFamily="34" charset="0"/>
              </a:rPr>
              <a:t>SAGE à son échelle </a:t>
            </a:r>
            <a:r>
              <a:rPr lang="fr-FR" sz="1803" i="1" dirty="0">
                <a:solidFill>
                  <a:srgbClr val="000000"/>
                </a:solidFill>
                <a:latin typeface="Gill Sans MT" panose="020B0502020104020203" pitchFamily="34" charset="0"/>
              </a:rPr>
              <a:t>en</a:t>
            </a:r>
            <a:r>
              <a:rPr lang="fr-FR" sz="1803" b="1" i="1" dirty="0">
                <a:solidFill>
                  <a:srgbClr val="000000"/>
                </a:solidFill>
                <a:latin typeface="Gill Sans MT" panose="020B0502020104020203" pitchFamily="34" charset="0"/>
              </a:rPr>
              <a:t> </a:t>
            </a:r>
            <a:r>
              <a:rPr lang="fr-FR" sz="1803" i="1" dirty="0">
                <a:solidFill>
                  <a:srgbClr val="000000"/>
                </a:solidFill>
                <a:latin typeface="Gill Sans MT" panose="020B0502020104020203" pitchFamily="34" charset="0"/>
              </a:rPr>
              <a:t>préservant les ressources, réduisant sa facture d’eau et sensibilisant les usagers : </a:t>
            </a:r>
          </a:p>
        </p:txBody>
      </p:sp>
      <p:sp>
        <p:nvSpPr>
          <p:cNvPr id="22" name="ZoneTexte 21"/>
          <p:cNvSpPr txBox="1"/>
          <p:nvPr/>
        </p:nvSpPr>
        <p:spPr>
          <a:xfrm>
            <a:off x="8515098" y="4143387"/>
            <a:ext cx="2779553" cy="924677"/>
          </a:xfrm>
          <a:prstGeom prst="rect">
            <a:avLst/>
          </a:prstGeom>
          <a:noFill/>
        </p:spPr>
        <p:txBody>
          <a:bodyPr wrap="square" rtlCol="0">
            <a:spAutoFit/>
          </a:bodyPr>
          <a:lstStyle/>
          <a:p>
            <a:r>
              <a:rPr lang="fr-FR" sz="1803" b="1" i="1" dirty="0" smtClean="0">
                <a:solidFill>
                  <a:srgbClr val="000000"/>
                </a:solidFill>
                <a:latin typeface="Gill Sans MT" panose="020B0502020104020203" pitchFamily="34" charset="0"/>
              </a:rPr>
              <a:t>Bilan </a:t>
            </a:r>
            <a:r>
              <a:rPr lang="fr-FR" sz="1803" i="1" dirty="0" smtClean="0">
                <a:solidFill>
                  <a:srgbClr val="000000"/>
                </a:solidFill>
                <a:latin typeface="Gill Sans MT" panose="020B0502020104020203" pitchFamily="34" charset="0"/>
              </a:rPr>
              <a:t>(2013) </a:t>
            </a:r>
            <a:r>
              <a:rPr lang="fr-FR" sz="1803" b="1" i="1" dirty="0" smtClean="0">
                <a:solidFill>
                  <a:srgbClr val="000000"/>
                </a:solidFill>
                <a:latin typeface="Gill Sans MT" panose="020B0502020104020203" pitchFamily="34" charset="0"/>
              </a:rPr>
              <a:t>: </a:t>
            </a:r>
          </a:p>
          <a:p>
            <a:r>
              <a:rPr lang="fr-FR" sz="1803" b="1" i="1" dirty="0" smtClean="0">
                <a:solidFill>
                  <a:srgbClr val="000000"/>
                </a:solidFill>
                <a:latin typeface="Gill Sans MT" panose="020B0502020104020203" pitchFamily="34" charset="0"/>
              </a:rPr>
              <a:t>300 </a:t>
            </a:r>
            <a:r>
              <a:rPr lang="fr-FR" sz="1803" b="1" i="1" dirty="0">
                <a:solidFill>
                  <a:srgbClr val="000000"/>
                </a:solidFill>
                <a:latin typeface="Gill Sans MT" panose="020B0502020104020203" pitchFamily="34" charset="0"/>
              </a:rPr>
              <a:t>000 m</a:t>
            </a:r>
            <a:r>
              <a:rPr lang="fr-FR" sz="1803" b="1" i="1" baseline="30000" dirty="0">
                <a:solidFill>
                  <a:srgbClr val="000000"/>
                </a:solidFill>
                <a:latin typeface="Gill Sans MT" panose="020B0502020104020203" pitchFamily="34" charset="0"/>
              </a:rPr>
              <a:t>3</a:t>
            </a:r>
            <a:r>
              <a:rPr lang="fr-FR" sz="1803" b="1" i="1" dirty="0">
                <a:solidFill>
                  <a:srgbClr val="000000"/>
                </a:solidFill>
                <a:latin typeface="Gill Sans MT" panose="020B0502020104020203" pitchFamily="34" charset="0"/>
              </a:rPr>
              <a:t> économisés en 5 ans ( &gt;33%)</a:t>
            </a:r>
            <a:endParaRPr lang="fr-FR" sz="1803" i="1" dirty="0">
              <a:solidFill>
                <a:srgbClr val="000000"/>
              </a:solidFill>
              <a:latin typeface="Gill Sans MT" panose="020B0502020104020203" pitchFamily="34" charset="0"/>
            </a:endParaRPr>
          </a:p>
        </p:txBody>
      </p:sp>
      <p:pic>
        <p:nvPicPr>
          <p:cNvPr id="23" name="Image 22"/>
          <p:cNvPicPr>
            <a:picLocks noChangeAspect="1"/>
          </p:cNvPicPr>
          <p:nvPr/>
        </p:nvPicPr>
        <p:blipFill>
          <a:blip r:embed="rId7"/>
          <a:stretch>
            <a:fillRect/>
          </a:stretch>
        </p:blipFill>
        <p:spPr>
          <a:xfrm>
            <a:off x="8515098" y="1738245"/>
            <a:ext cx="3427628" cy="2332459"/>
          </a:xfrm>
          <a:prstGeom prst="rect">
            <a:avLst/>
          </a:prstGeom>
        </p:spPr>
      </p:pic>
      <p:pic>
        <p:nvPicPr>
          <p:cNvPr id="2" name="Image 1"/>
          <p:cNvPicPr>
            <a:picLocks noChangeAspect="1"/>
          </p:cNvPicPr>
          <p:nvPr/>
        </p:nvPicPr>
        <p:blipFill>
          <a:blip r:embed="rId8"/>
          <a:stretch>
            <a:fillRect/>
          </a:stretch>
        </p:blipFill>
        <p:spPr>
          <a:xfrm>
            <a:off x="1" y="2006014"/>
            <a:ext cx="3908336" cy="3762763"/>
          </a:xfrm>
          <a:prstGeom prst="rect">
            <a:avLst/>
          </a:prstGeom>
        </p:spPr>
      </p:pic>
      <p:pic>
        <p:nvPicPr>
          <p:cNvPr id="13" name="Image 12"/>
          <p:cNvPicPr>
            <a:picLocks noChangeAspect="1"/>
          </p:cNvPicPr>
          <p:nvPr/>
        </p:nvPicPr>
        <p:blipFill>
          <a:blip r:embed="rId9"/>
          <a:stretch>
            <a:fillRect/>
          </a:stretch>
        </p:blipFill>
        <p:spPr>
          <a:xfrm rot="20962461">
            <a:off x="3941321" y="1641023"/>
            <a:ext cx="4464008" cy="2026719"/>
          </a:xfrm>
          <a:prstGeom prst="rect">
            <a:avLst/>
          </a:prstGeom>
        </p:spPr>
      </p:pic>
      <p:sp>
        <p:nvSpPr>
          <p:cNvPr id="18" name="Rectangle 17">
            <a:extLst>
              <a:ext uri="{FF2B5EF4-FFF2-40B4-BE49-F238E27FC236}">
                <a16:creationId xmlns:a16="http://schemas.microsoft.com/office/drawing/2014/main" id="{EBF10EB8-4835-413A-A8C2-519753F4C695}"/>
              </a:ext>
            </a:extLst>
          </p:cNvPr>
          <p:cNvSpPr/>
          <p:nvPr/>
        </p:nvSpPr>
        <p:spPr>
          <a:xfrm>
            <a:off x="1306286" y="5893990"/>
            <a:ext cx="10636440" cy="292388"/>
          </a:xfrm>
          <a:prstGeom prst="rect">
            <a:avLst/>
          </a:prstGeom>
        </p:spPr>
        <p:txBody>
          <a:bodyPr wrap="square">
            <a:spAutoFit/>
          </a:bodyPr>
          <a:lstStyle/>
          <a:p>
            <a:r>
              <a:rPr lang="fr-FR" sz="1300" dirty="0">
                <a:latin typeface="Calibri" panose="020F0502020204030204" pitchFamily="34" charset="0"/>
                <a:cs typeface="Calibri" panose="020F0502020204030204" pitchFamily="34" charset="0"/>
                <a:hlinkClick r:id="rId10"/>
              </a:rPr>
              <a:t>https://www.cerema.fr/fr/actualites/economie-partage-ressources-eau-serie-fiches-du-cerema</a:t>
            </a:r>
            <a:endParaRPr lang="fr-FR" sz="1300" dirty="0">
              <a:latin typeface="Calibri" panose="020F0502020204030204" pitchFamily="34" charset="0"/>
              <a:cs typeface="Calibri" panose="020F0502020204030204" pitchFamily="34" charset="0"/>
            </a:endParaRPr>
          </a:p>
        </p:txBody>
      </p:sp>
      <p:sp>
        <p:nvSpPr>
          <p:cNvPr id="19" name="ZoneTexte 18"/>
          <p:cNvSpPr txBox="1"/>
          <p:nvPr/>
        </p:nvSpPr>
        <p:spPr>
          <a:xfrm>
            <a:off x="8515098" y="4143387"/>
            <a:ext cx="2779553" cy="924677"/>
          </a:xfrm>
          <a:prstGeom prst="rect">
            <a:avLst/>
          </a:prstGeom>
          <a:noFill/>
        </p:spPr>
        <p:txBody>
          <a:bodyPr wrap="square" rtlCol="0">
            <a:spAutoFit/>
          </a:bodyPr>
          <a:lstStyle/>
          <a:p>
            <a:r>
              <a:rPr lang="fr-FR" sz="1803" b="1" i="1" dirty="0" smtClean="0">
                <a:solidFill>
                  <a:srgbClr val="000000"/>
                </a:solidFill>
                <a:latin typeface="Gill Sans MT" panose="020B0502020104020203" pitchFamily="34" charset="0"/>
              </a:rPr>
              <a:t>Bilan </a:t>
            </a:r>
            <a:r>
              <a:rPr lang="fr-FR" sz="1803" i="1" dirty="0" smtClean="0">
                <a:solidFill>
                  <a:srgbClr val="000000"/>
                </a:solidFill>
                <a:latin typeface="Gill Sans MT" panose="020B0502020104020203" pitchFamily="34" charset="0"/>
              </a:rPr>
              <a:t>(2013) </a:t>
            </a:r>
            <a:r>
              <a:rPr lang="fr-FR" sz="1803" b="1" i="1" dirty="0" smtClean="0">
                <a:solidFill>
                  <a:srgbClr val="000000"/>
                </a:solidFill>
                <a:latin typeface="Gill Sans MT" panose="020B0502020104020203" pitchFamily="34" charset="0"/>
              </a:rPr>
              <a:t>: </a:t>
            </a:r>
          </a:p>
          <a:p>
            <a:r>
              <a:rPr lang="fr-FR" sz="1803" b="1" i="1" dirty="0" smtClean="0">
                <a:solidFill>
                  <a:srgbClr val="000000"/>
                </a:solidFill>
                <a:latin typeface="Gill Sans MT" panose="020B0502020104020203" pitchFamily="34" charset="0"/>
              </a:rPr>
              <a:t>300 </a:t>
            </a:r>
            <a:r>
              <a:rPr lang="fr-FR" sz="1803" b="1" i="1" dirty="0">
                <a:solidFill>
                  <a:srgbClr val="000000"/>
                </a:solidFill>
                <a:latin typeface="Gill Sans MT" panose="020B0502020104020203" pitchFamily="34" charset="0"/>
              </a:rPr>
              <a:t>000 m</a:t>
            </a:r>
            <a:r>
              <a:rPr lang="fr-FR" sz="1803" b="1" i="1" baseline="30000" dirty="0">
                <a:solidFill>
                  <a:srgbClr val="000000"/>
                </a:solidFill>
                <a:latin typeface="Gill Sans MT" panose="020B0502020104020203" pitchFamily="34" charset="0"/>
              </a:rPr>
              <a:t>3</a:t>
            </a:r>
            <a:r>
              <a:rPr lang="fr-FR" sz="1803" b="1" i="1" dirty="0">
                <a:solidFill>
                  <a:srgbClr val="000000"/>
                </a:solidFill>
                <a:latin typeface="Gill Sans MT" panose="020B0502020104020203" pitchFamily="34" charset="0"/>
              </a:rPr>
              <a:t> économisés en 5 ans ( &gt;33%)</a:t>
            </a:r>
            <a:endParaRPr lang="fr-FR" sz="1803" i="1"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44158225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306286" y="87873"/>
            <a:ext cx="10885714"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smtClean="0">
                <a:solidFill>
                  <a:srgbClr val="F87B5A"/>
                </a:solidFill>
                <a:latin typeface="Calibri"/>
                <a:ea typeface="DejaVu Sans"/>
              </a:rPr>
              <a:t>Impulser des </a:t>
            </a:r>
            <a:r>
              <a:rPr lang="fr-FR" sz="2400" b="1" cap="all" spc="-1" dirty="0">
                <a:solidFill>
                  <a:srgbClr val="F87B5A"/>
                </a:solidFill>
                <a:latin typeface="Calibri"/>
                <a:ea typeface="DejaVu Sans"/>
              </a:rPr>
              <a:t>é</a:t>
            </a:r>
            <a:r>
              <a:rPr lang="fr-FR" sz="2400" b="1" strike="noStrike" cap="all" spc="-1" dirty="0" smtClean="0">
                <a:solidFill>
                  <a:srgbClr val="F87B5A"/>
                </a:solidFill>
                <a:latin typeface="Calibri"/>
                <a:ea typeface="DejaVu Sans"/>
              </a:rPr>
              <a:t>conomies d’eau : </a:t>
            </a:r>
            <a:r>
              <a:rPr lang="fr-FR" sz="2400" strike="noStrike" cap="all" spc="-1" dirty="0" smtClean="0">
                <a:solidFill>
                  <a:srgbClr val="F87B5A"/>
                </a:solidFill>
                <a:latin typeface="Calibri"/>
                <a:ea typeface="DejaVu Sans"/>
              </a:rPr>
              <a:t>expérience </a:t>
            </a:r>
            <a:r>
              <a:rPr lang="fr-FR" sz="2400" strike="noStrike" cap="all" spc="-1" dirty="0" err="1" smtClean="0">
                <a:solidFill>
                  <a:srgbClr val="F87B5A"/>
                </a:solidFill>
                <a:latin typeface="Calibri"/>
                <a:ea typeface="DejaVu Sans"/>
              </a:rPr>
              <a:t>dE</a:t>
            </a:r>
            <a:r>
              <a:rPr lang="fr-FR" sz="2400" strike="noStrike" cap="all" spc="-1" dirty="0" smtClean="0">
                <a:solidFill>
                  <a:srgbClr val="F87B5A"/>
                </a:solidFill>
                <a:latin typeface="Calibri"/>
                <a:ea typeface="DejaVu Sans"/>
              </a:rPr>
              <a:t> Mérignac (33)</a:t>
            </a:r>
            <a:endParaRPr lang="fr-FR" sz="2400" strike="noStrike" spc="-1" dirty="0">
              <a:solidFill>
                <a:srgbClr val="F87B5A"/>
              </a:solidFill>
              <a:latin typeface="Arial"/>
            </a:endParaRPr>
          </a:p>
        </p:txBody>
      </p:sp>
      <p:sp>
        <p:nvSpPr>
          <p:cNvPr id="6" name="Rectangle 5"/>
          <p:cNvSpPr/>
          <p:nvPr/>
        </p:nvSpPr>
        <p:spPr>
          <a:xfrm>
            <a:off x="1306287" y="806689"/>
            <a:ext cx="7221894" cy="1202124"/>
          </a:xfrm>
          <a:prstGeom prst="rect">
            <a:avLst/>
          </a:prstGeom>
        </p:spPr>
        <p:txBody>
          <a:bodyPr wrap="square">
            <a:spAutoFit/>
          </a:bodyPr>
          <a:lstStyle/>
          <a:p>
            <a:pPr algn="just"/>
            <a:r>
              <a:rPr lang="fr-FR" sz="1803" i="1" dirty="0">
                <a:solidFill>
                  <a:srgbClr val="000000"/>
                </a:solidFill>
                <a:latin typeface="Calibri" panose="020F0502020204030204" pitchFamily="34" charset="0"/>
                <a:cs typeface="Calibri" panose="020F0502020204030204" pitchFamily="34" charset="0"/>
              </a:rPr>
              <a:t>Des systèmes hydro-économes et un arrosage centralisé pour réduire le risque de surexploitation de la nappe grâce à une diminution des consommations d’eau potable de 23% par an (facture d’eau annuelle est passée de 479 000 € en 2002 à 457 000 € en 2013.) </a:t>
            </a:r>
          </a:p>
        </p:txBody>
      </p:sp>
      <p:pic>
        <p:nvPicPr>
          <p:cNvPr id="2" name="Image 1"/>
          <p:cNvPicPr>
            <a:picLocks noChangeAspect="1"/>
          </p:cNvPicPr>
          <p:nvPr/>
        </p:nvPicPr>
        <p:blipFill>
          <a:blip r:embed="rId2"/>
          <a:stretch>
            <a:fillRect/>
          </a:stretch>
        </p:blipFill>
        <p:spPr>
          <a:xfrm>
            <a:off x="1306286" y="4695108"/>
            <a:ext cx="10084308" cy="1508760"/>
          </a:xfrm>
          <a:prstGeom prst="rect">
            <a:avLst/>
          </a:prstGeom>
        </p:spPr>
      </p:pic>
      <p:pic>
        <p:nvPicPr>
          <p:cNvPr id="7" name="Image 6"/>
          <p:cNvPicPr>
            <a:picLocks noChangeAspect="1"/>
          </p:cNvPicPr>
          <p:nvPr/>
        </p:nvPicPr>
        <p:blipFill>
          <a:blip r:embed="rId3"/>
          <a:stretch>
            <a:fillRect/>
          </a:stretch>
        </p:blipFill>
        <p:spPr>
          <a:xfrm>
            <a:off x="1306287" y="2124848"/>
            <a:ext cx="7339990" cy="2570260"/>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289" y="1006232"/>
            <a:ext cx="2812527" cy="40500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649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73392" y="87873"/>
            <a:ext cx="11218607" cy="9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cap="all" spc="-1" dirty="0">
                <a:solidFill>
                  <a:srgbClr val="F87B5A"/>
                </a:solidFill>
                <a:latin typeface="Calibri"/>
                <a:ea typeface="DejaVu Sans"/>
              </a:rPr>
              <a:t>Optimiser l’Arrosage des espaces verts</a:t>
            </a:r>
            <a:endParaRPr lang="fr-FR" sz="2400" b="0" strike="noStrike" spc="-1" dirty="0">
              <a:solidFill>
                <a:srgbClr val="F87B5A"/>
              </a:solidFill>
              <a:latin typeface="Arial"/>
            </a:endParaRPr>
          </a:p>
        </p:txBody>
      </p:sp>
      <p:sp>
        <p:nvSpPr>
          <p:cNvPr id="3" name="Rectangle 2">
            <a:extLst>
              <a:ext uri="{FF2B5EF4-FFF2-40B4-BE49-F238E27FC236}">
                <a16:creationId xmlns:a16="http://schemas.microsoft.com/office/drawing/2014/main" id="{519182D2-3953-43DB-91F9-333CDBE5DA5E}"/>
              </a:ext>
            </a:extLst>
          </p:cNvPr>
          <p:cNvSpPr/>
          <p:nvPr/>
        </p:nvSpPr>
        <p:spPr>
          <a:xfrm>
            <a:off x="973393" y="1006232"/>
            <a:ext cx="7500315" cy="2062103"/>
          </a:xfrm>
          <a:prstGeom prst="rect">
            <a:avLst/>
          </a:prstGeom>
        </p:spPr>
        <p:txBody>
          <a:bodyPr wrap="square">
            <a:spAutoFit/>
          </a:bodyPr>
          <a:lstStyle/>
          <a:p>
            <a:pPr algn="just"/>
            <a:r>
              <a:rPr lang="fr-FR" sz="1400" dirty="0"/>
              <a:t>En France, les espaces verts publics représentent une surface de 29 000 à 35 000 hectares, avec une consommation moyenne de 248 litres par mètre carré et par an. </a:t>
            </a:r>
            <a:r>
              <a:rPr lang="fr-FR" sz="1400" b="1" dirty="0"/>
              <a:t>91% de l'eau utilisée est de l'eau potable </a:t>
            </a:r>
            <a:r>
              <a:rPr lang="fr-FR" sz="1400" dirty="0"/>
              <a:t>issue du réseau de distribution (</a:t>
            </a:r>
            <a:r>
              <a:rPr lang="fr-FR" sz="1400" i="1" dirty="0"/>
              <a:t>chiffres de 2013</a:t>
            </a:r>
            <a:r>
              <a:rPr lang="fr-FR" sz="1400" dirty="0" smtClean="0"/>
              <a:t>) : </a:t>
            </a:r>
            <a:r>
              <a:rPr lang="fr-FR" sz="1400" dirty="0"/>
              <a:t>il existe donc une forte marge de réduction les prélèvements sur la ressource en eau</a:t>
            </a:r>
            <a:r>
              <a:rPr lang="fr-FR" sz="1400" dirty="0" smtClean="0"/>
              <a:t>.</a:t>
            </a:r>
          </a:p>
          <a:p>
            <a:endParaRPr lang="fr-FR" dirty="0"/>
          </a:p>
          <a:p>
            <a:r>
              <a:rPr lang="fr-FR" dirty="0"/>
              <a:t>Pour pouvoir adapter l'arrosage aux besoins en eau de la végétation, il faut estimer leur besoin en eau pour arroser le moins possible, et sélectionner la technique d'arrosage la moins consommatrice.</a:t>
            </a:r>
          </a:p>
        </p:txBody>
      </p:sp>
      <p:sp>
        <p:nvSpPr>
          <p:cNvPr id="5" name="Rectangle 4">
            <a:extLst>
              <a:ext uri="{FF2B5EF4-FFF2-40B4-BE49-F238E27FC236}">
                <a16:creationId xmlns:a16="http://schemas.microsoft.com/office/drawing/2014/main" id="{1B8348F8-1FEA-460D-AA24-96CC7CDF85A9}"/>
              </a:ext>
            </a:extLst>
          </p:cNvPr>
          <p:cNvSpPr/>
          <p:nvPr/>
        </p:nvSpPr>
        <p:spPr>
          <a:xfrm>
            <a:off x="973393" y="3465500"/>
            <a:ext cx="7713896" cy="2031325"/>
          </a:xfrm>
          <a:prstGeom prst="rect">
            <a:avLst/>
          </a:prstGeom>
        </p:spPr>
        <p:txBody>
          <a:bodyPr wrap="square">
            <a:spAutoFit/>
          </a:bodyPr>
          <a:lstStyle/>
          <a:p>
            <a:r>
              <a:rPr lang="fr-FR" dirty="0"/>
              <a:t>A partir de ces éléments, une </a:t>
            </a:r>
            <a:r>
              <a:rPr lang="fr-FR" b="1" dirty="0"/>
              <a:t>stratégie</a:t>
            </a:r>
            <a:r>
              <a:rPr lang="fr-FR" dirty="0"/>
              <a:t> </a:t>
            </a:r>
            <a:r>
              <a:rPr lang="fr-FR" dirty="0" smtClean="0"/>
              <a:t>pour :</a:t>
            </a:r>
          </a:p>
          <a:p>
            <a:endParaRPr lang="fr-FR" dirty="0"/>
          </a:p>
          <a:p>
            <a:pPr>
              <a:buFont typeface="Arial" panose="020B0604020202020204" pitchFamily="34" charset="0"/>
              <a:buChar char="•"/>
            </a:pPr>
            <a:r>
              <a:rPr lang="fr-FR" dirty="0" smtClean="0"/>
              <a:t> Apporter </a:t>
            </a:r>
            <a:r>
              <a:rPr lang="fr-FR" dirty="0"/>
              <a:t>la juste dose d’arrosage,</a:t>
            </a:r>
          </a:p>
          <a:p>
            <a:pPr>
              <a:buFont typeface="Arial" panose="020B0604020202020204" pitchFamily="34" charset="0"/>
              <a:buChar char="•"/>
            </a:pPr>
            <a:r>
              <a:rPr lang="fr-FR" dirty="0" smtClean="0"/>
              <a:t> Améliorer </a:t>
            </a:r>
            <a:r>
              <a:rPr lang="fr-FR" dirty="0"/>
              <a:t>la connaissance de chaque poste de consommation,</a:t>
            </a:r>
          </a:p>
          <a:p>
            <a:pPr>
              <a:buFont typeface="Arial" panose="020B0604020202020204" pitchFamily="34" charset="0"/>
              <a:buChar char="•"/>
            </a:pPr>
            <a:r>
              <a:rPr lang="fr-FR" dirty="0" smtClean="0"/>
              <a:t> Réduire </a:t>
            </a:r>
            <a:r>
              <a:rPr lang="fr-FR" dirty="0"/>
              <a:t>les plus gros postes de consommation,</a:t>
            </a:r>
          </a:p>
          <a:p>
            <a:pPr>
              <a:buFont typeface="Arial" panose="020B0604020202020204" pitchFamily="34" charset="0"/>
              <a:buChar char="•"/>
            </a:pPr>
            <a:r>
              <a:rPr lang="fr-FR" dirty="0" smtClean="0"/>
              <a:t> Faire </a:t>
            </a:r>
            <a:r>
              <a:rPr lang="fr-FR" dirty="0"/>
              <a:t>évoluer les pratiques des services et inciter les gestionnaires et propriétaires privés à agir en les accompagnant.</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289" y="1006232"/>
            <a:ext cx="2812527" cy="4050039"/>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BF10EB8-4835-413A-A8C2-519753F4C695}"/>
              </a:ext>
            </a:extLst>
          </p:cNvPr>
          <p:cNvSpPr/>
          <p:nvPr/>
        </p:nvSpPr>
        <p:spPr>
          <a:xfrm>
            <a:off x="1306286" y="5893990"/>
            <a:ext cx="10636440" cy="292388"/>
          </a:xfrm>
          <a:prstGeom prst="rect">
            <a:avLst/>
          </a:prstGeom>
        </p:spPr>
        <p:txBody>
          <a:bodyPr wrap="square">
            <a:spAutoFit/>
          </a:bodyPr>
          <a:lstStyle/>
          <a:p>
            <a:r>
              <a:rPr lang="fr-FR" sz="1300" dirty="0">
                <a:latin typeface="Calibri" panose="020F0502020204030204" pitchFamily="34" charset="0"/>
                <a:cs typeface="Calibri" panose="020F0502020204030204" pitchFamily="34" charset="0"/>
                <a:hlinkClick r:id="rId3"/>
              </a:rPr>
              <a:t>https://www.cerema.fr/fr/actualites/economie-partage-ressources-eau-serie-fiches-du-cerema</a:t>
            </a:r>
            <a:endParaRPr lang="fr-FR"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381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TotalTime>
  <Words>1859</Words>
  <Application>Microsoft Office PowerPoint</Application>
  <PresentationFormat>Grand écran</PresentationFormat>
  <Paragraphs>198</Paragraphs>
  <Slides>28</Slides>
  <Notes>5</Notes>
  <HiddenSlides>0</HiddenSlides>
  <MMClips>0</MMClips>
  <ScaleCrop>false</ScaleCrop>
  <HeadingPairs>
    <vt:vector size="6" baseType="variant">
      <vt:variant>
        <vt:lpstr>Polices utilisées</vt:lpstr>
      </vt:variant>
      <vt:variant>
        <vt:i4>23</vt:i4>
      </vt:variant>
      <vt:variant>
        <vt:lpstr>Thème</vt:lpstr>
      </vt:variant>
      <vt:variant>
        <vt:i4>2</vt:i4>
      </vt:variant>
      <vt:variant>
        <vt:lpstr>Titres des diapositives</vt:lpstr>
      </vt:variant>
      <vt:variant>
        <vt:i4>28</vt:i4>
      </vt:variant>
    </vt:vector>
  </HeadingPairs>
  <TitlesOfParts>
    <vt:vector size="53" baseType="lpstr">
      <vt:lpstr>Microsoft YaHei</vt:lpstr>
      <vt:lpstr>Arial</vt:lpstr>
      <vt:lpstr>Arial Narrow</vt:lpstr>
      <vt:lpstr>Arial, sans-serif</vt:lpstr>
      <vt:lpstr>Avenir</vt:lpstr>
      <vt:lpstr>Avenir Black</vt:lpstr>
      <vt:lpstr>Avenir Book</vt:lpstr>
      <vt:lpstr>Bauhaus 93</vt:lpstr>
      <vt:lpstr>Calibri</vt:lpstr>
      <vt:lpstr>Courier New</vt:lpstr>
      <vt:lpstr>DejaVu Sans</vt:lpstr>
      <vt:lpstr>Gill Sans MT</vt:lpstr>
      <vt:lpstr>Liberation Sans</vt:lpstr>
      <vt:lpstr>Liberation Sans, sans-serif</vt:lpstr>
      <vt:lpstr>Lucida Sans</vt:lpstr>
      <vt:lpstr>Roboto</vt:lpstr>
      <vt:lpstr>Roboto Condensed</vt:lpstr>
      <vt:lpstr>SourceSansPro-Bold</vt:lpstr>
      <vt:lpstr>Symbol</vt:lpstr>
      <vt:lpstr>Times New Roman</vt:lpstr>
      <vt:lpstr>Wingdings</vt:lpstr>
      <vt:lpstr>Wingdings 3</vt:lpstr>
      <vt:lpstr>ヒラギノ角ゴ Pro W3</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stratégies d’adaptation à la sècheresse</vt:lpstr>
      <vt:lpstr>Présentation PowerPoint</vt:lpstr>
      <vt:lpstr>Présentation PowerPoint</vt:lpstr>
      <vt:lpstr>Présentation PowerPoint</vt:lpstr>
      <vt:lpstr>Présentation PowerPoint</vt:lpstr>
      <vt:lpstr>Présentation PowerPoint</vt:lpstr>
    </vt:vector>
  </TitlesOfParts>
  <Company>Le GRAND NARBONNE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Mme Catherine NEEL</dc:creator>
  <dc:description/>
  <cp:lastModifiedBy>Mme Catherine NEEL</cp:lastModifiedBy>
  <cp:revision>176</cp:revision>
  <cp:lastPrinted>2021-12-03T18:30:17Z</cp:lastPrinted>
  <dcterms:created xsi:type="dcterms:W3CDTF">2021-11-19T17:22:47Z</dcterms:created>
  <dcterms:modified xsi:type="dcterms:W3CDTF">2021-12-03T18:49:55Z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Le GRAND NARBONNE</vt:lpwstr>
  </property>
  <property fmtid="{D5CDD505-2E9C-101B-9397-08002B2CF9AE}" pid="4" name="ContentTypeId">
    <vt:lpwstr>0x0101000BC0BDDAAB9B094A83A730627D2E6E2B</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Notes">
    <vt:i4>2</vt:i4>
  </property>
  <property fmtid="{D5CDD505-2E9C-101B-9397-08002B2CF9AE}" pid="10" name="PresentationFormat">
    <vt:lpwstr>Grand écran</vt:lpwstr>
  </property>
  <property fmtid="{D5CDD505-2E9C-101B-9397-08002B2CF9AE}" pid="11" name="ScaleCrop">
    <vt:bool>false</vt:bool>
  </property>
  <property fmtid="{D5CDD505-2E9C-101B-9397-08002B2CF9AE}" pid="12" name="ShareDoc">
    <vt:bool>false</vt:bool>
  </property>
  <property fmtid="{D5CDD505-2E9C-101B-9397-08002B2CF9AE}" pid="13" name="Slides">
    <vt:i4>18</vt:i4>
  </property>
  <property fmtid="{D5CDD505-2E9C-101B-9397-08002B2CF9AE}" pid="14" name="_dlc_DocIdItemGuid">
    <vt:lpwstr>8c5bd8d6-6609-485b-a3dd-c6d84d3010fb</vt:lpwstr>
  </property>
</Properties>
</file>