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5"/>
  </p:notesMasterIdLst>
  <p:handoutMasterIdLst>
    <p:handoutMasterId r:id="rId26"/>
  </p:handoutMasterIdLst>
  <p:sldIdLst>
    <p:sldId id="256" r:id="rId2"/>
    <p:sldId id="293" r:id="rId3"/>
    <p:sldId id="257" r:id="rId4"/>
    <p:sldId id="258" r:id="rId5"/>
    <p:sldId id="259" r:id="rId6"/>
    <p:sldId id="278" r:id="rId7"/>
    <p:sldId id="295" r:id="rId8"/>
    <p:sldId id="263" r:id="rId9"/>
    <p:sldId id="265" r:id="rId10"/>
    <p:sldId id="280" r:id="rId11"/>
    <p:sldId id="281" r:id="rId12"/>
    <p:sldId id="282" r:id="rId13"/>
    <p:sldId id="283" r:id="rId14"/>
    <p:sldId id="284" r:id="rId15"/>
    <p:sldId id="285" r:id="rId16"/>
    <p:sldId id="287" r:id="rId17"/>
    <p:sldId id="267" r:id="rId18"/>
    <p:sldId id="289" r:id="rId19"/>
    <p:sldId id="288" r:id="rId20"/>
    <p:sldId id="290" r:id="rId21"/>
    <p:sldId id="291" r:id="rId22"/>
    <p:sldId id="292" r:id="rId23"/>
    <p:sldId id="294" r:id="rId24"/>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090"/>
    <a:srgbClr val="C3D69B"/>
    <a:srgbClr val="000090"/>
    <a:srgbClr val="4F81BD"/>
    <a:srgbClr val="FF6000"/>
    <a:srgbClr val="93CDDD"/>
    <a:srgbClr val="DBEEF4"/>
    <a:srgbClr val="D34817"/>
    <a:srgbClr val="F79646"/>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6"/>
    <p:restoredTop sz="88682"/>
  </p:normalViewPr>
  <p:slideViewPr>
    <p:cSldViewPr>
      <p:cViewPr varScale="1">
        <p:scale>
          <a:sx n="76" d="100"/>
          <a:sy n="76" d="100"/>
        </p:scale>
        <p:origin x="2172" y="96"/>
      </p:cViewPr>
      <p:guideLst>
        <p:guide orient="horz" pos="2160"/>
        <p:guide pos="2880"/>
      </p:guideLst>
    </p:cSldViewPr>
  </p:slideViewPr>
  <p:outlineViewPr>
    <p:cViewPr>
      <p:scale>
        <a:sx n="50" d="100"/>
        <a:sy n="50" d="100"/>
      </p:scale>
      <p:origin x="0" y="736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25" d="100"/>
          <a:sy n="125" d="100"/>
        </p:scale>
        <p:origin x="-1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CA922AE-A65D-6D44-9A15-9852E3BE73A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9" charset="0"/>
                <a:ea typeface="+mn-ea"/>
              </a:defRPr>
            </a:lvl1pPr>
          </a:lstStyle>
          <a:p>
            <a:pPr>
              <a:defRPr/>
            </a:pPr>
            <a:endParaRPr lang="fr-FR"/>
          </a:p>
        </p:txBody>
      </p:sp>
      <p:sp>
        <p:nvSpPr>
          <p:cNvPr id="33795" name="Rectangle 3">
            <a:extLst>
              <a:ext uri="{FF2B5EF4-FFF2-40B4-BE49-F238E27FC236}">
                <a16:creationId xmlns:a16="http://schemas.microsoft.com/office/drawing/2014/main" id="{E8BA4C16-8ACA-024A-BA2E-48287A9A35F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9" charset="0"/>
                <a:ea typeface="+mn-ea"/>
              </a:defRPr>
            </a:lvl1pPr>
          </a:lstStyle>
          <a:p>
            <a:pPr>
              <a:defRPr/>
            </a:pPr>
            <a:endParaRPr lang="fr-FR"/>
          </a:p>
        </p:txBody>
      </p:sp>
      <p:sp>
        <p:nvSpPr>
          <p:cNvPr id="33796" name="Rectangle 4">
            <a:extLst>
              <a:ext uri="{FF2B5EF4-FFF2-40B4-BE49-F238E27FC236}">
                <a16:creationId xmlns:a16="http://schemas.microsoft.com/office/drawing/2014/main" id="{C084E1C6-25E9-834D-A274-E7394F63EFD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9" charset="0"/>
                <a:ea typeface="+mn-ea"/>
              </a:defRPr>
            </a:lvl1pPr>
          </a:lstStyle>
          <a:p>
            <a:pPr>
              <a:defRPr/>
            </a:pPr>
            <a:endParaRPr lang="fr-FR"/>
          </a:p>
        </p:txBody>
      </p:sp>
      <p:sp>
        <p:nvSpPr>
          <p:cNvPr id="33797" name="Rectangle 5">
            <a:extLst>
              <a:ext uri="{FF2B5EF4-FFF2-40B4-BE49-F238E27FC236}">
                <a16:creationId xmlns:a16="http://schemas.microsoft.com/office/drawing/2014/main" id="{AEEF7B70-90F9-7A43-B81E-D04CA2DF344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1DF9A6-FEDF-054A-B21F-688D7E72CA6D}" type="slidenum">
              <a:rPr lang="fr-FR" altLang="fr-FR"/>
              <a:pPr/>
              <a:t>‹N°›</a:t>
            </a:fld>
            <a:endParaRPr lang="fr-FR" altLang="fr-FR"/>
          </a:p>
        </p:txBody>
      </p:sp>
    </p:spTree>
    <p:extLst>
      <p:ext uri="{BB962C8B-B14F-4D97-AF65-F5344CB8AC3E}">
        <p14:creationId xmlns:p14="http://schemas.microsoft.com/office/powerpoint/2010/main" val="49885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EEBE98A-E47A-1942-B2EC-678CC355818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9" charset="0"/>
                <a:ea typeface="+mn-ea"/>
              </a:defRPr>
            </a:lvl1pPr>
          </a:lstStyle>
          <a:p>
            <a:pPr>
              <a:defRPr/>
            </a:pPr>
            <a:endParaRPr lang="fr-FR"/>
          </a:p>
        </p:txBody>
      </p:sp>
      <p:sp>
        <p:nvSpPr>
          <p:cNvPr id="21507" name="Rectangle 3">
            <a:extLst>
              <a:ext uri="{FF2B5EF4-FFF2-40B4-BE49-F238E27FC236}">
                <a16:creationId xmlns:a16="http://schemas.microsoft.com/office/drawing/2014/main" id="{4ABD0F75-D373-9F4D-9591-8BC650E1432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9" charset="0"/>
                <a:ea typeface="+mn-ea"/>
              </a:defRPr>
            </a:lvl1pPr>
          </a:lstStyle>
          <a:p>
            <a:pPr>
              <a:defRPr/>
            </a:pPr>
            <a:endParaRPr lang="fr-FR"/>
          </a:p>
        </p:txBody>
      </p:sp>
      <p:sp>
        <p:nvSpPr>
          <p:cNvPr id="14340" name="Rectangle 4">
            <a:extLst>
              <a:ext uri="{FF2B5EF4-FFF2-40B4-BE49-F238E27FC236}">
                <a16:creationId xmlns:a16="http://schemas.microsoft.com/office/drawing/2014/main" id="{E1404565-16CE-8440-8D7E-4367F74809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9" name="Rectangle 5">
            <a:extLst>
              <a:ext uri="{FF2B5EF4-FFF2-40B4-BE49-F238E27FC236}">
                <a16:creationId xmlns:a16="http://schemas.microsoft.com/office/drawing/2014/main" id="{CCCBCFFA-9C60-B044-9388-5D7177D7B62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1510" name="Rectangle 6">
            <a:extLst>
              <a:ext uri="{FF2B5EF4-FFF2-40B4-BE49-F238E27FC236}">
                <a16:creationId xmlns:a16="http://schemas.microsoft.com/office/drawing/2014/main" id="{759AD6D6-E4AF-6E4F-9DA8-D1E2AE83FFF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9" charset="0"/>
                <a:ea typeface="+mn-ea"/>
              </a:defRPr>
            </a:lvl1pPr>
          </a:lstStyle>
          <a:p>
            <a:pPr>
              <a:defRPr/>
            </a:pPr>
            <a:endParaRPr lang="fr-FR"/>
          </a:p>
        </p:txBody>
      </p:sp>
      <p:sp>
        <p:nvSpPr>
          <p:cNvPr id="21511" name="Rectangle 7">
            <a:extLst>
              <a:ext uri="{FF2B5EF4-FFF2-40B4-BE49-F238E27FC236}">
                <a16:creationId xmlns:a16="http://schemas.microsoft.com/office/drawing/2014/main" id="{49A8C408-C12D-4B42-B896-6038B028DD2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762C3C-725C-AB43-A1B6-E9C8E9A040CE}" type="slidenum">
              <a:rPr lang="fr-FR" altLang="fr-FR"/>
              <a:pPr/>
              <a:t>‹N°›</a:t>
            </a:fld>
            <a:endParaRPr lang="fr-FR" altLang="fr-FR"/>
          </a:p>
        </p:txBody>
      </p:sp>
    </p:spTree>
    <p:extLst>
      <p:ext uri="{BB962C8B-B14F-4D97-AF65-F5344CB8AC3E}">
        <p14:creationId xmlns:p14="http://schemas.microsoft.com/office/powerpoint/2010/main" val="34999610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00E61DD-B462-4E4D-9915-54828E5BE9C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E1C026A-38A4-414D-B3F4-B4DC37A42103}" type="slidenum">
              <a:rPr lang="fr-FR" altLang="fr-FR" sz="1200"/>
              <a:pPr/>
              <a:t>1</a:t>
            </a:fld>
            <a:endParaRPr lang="fr-FR" altLang="fr-FR" sz="1200" dirty="0"/>
          </a:p>
        </p:txBody>
      </p:sp>
      <p:sp>
        <p:nvSpPr>
          <p:cNvPr id="16387" name="Rectangle 2">
            <a:extLst>
              <a:ext uri="{FF2B5EF4-FFF2-40B4-BE49-F238E27FC236}">
                <a16:creationId xmlns:a16="http://schemas.microsoft.com/office/drawing/2014/main" id="{9F631BF4-84B8-5A46-A2E2-2CF2055C4DE9}"/>
              </a:ext>
            </a:extLst>
          </p:cNvPr>
          <p:cNvSpPr>
            <a:spLocks noGrp="1" noRot="1" noChangeAspect="1" noChangeArrowheads="1"/>
          </p:cNvSpPr>
          <p:nvPr>
            <p:ph type="sldImg"/>
          </p:nvPr>
        </p:nvSpPr>
        <p:spPr>
          <a:solidFill>
            <a:srgbClr val="FFFFFF"/>
          </a:solidFill>
          <a:ln/>
        </p:spPr>
      </p:sp>
      <p:sp>
        <p:nvSpPr>
          <p:cNvPr id="16388" name="Rectangle 3">
            <a:extLst>
              <a:ext uri="{FF2B5EF4-FFF2-40B4-BE49-F238E27FC236}">
                <a16:creationId xmlns:a16="http://schemas.microsoft.com/office/drawing/2014/main" id="{2968D8EF-FE3D-2342-89C6-C2C2F7C8409D}"/>
              </a:ext>
            </a:extLst>
          </p:cNvPr>
          <p:cNvSpPr>
            <a:spLocks noGrp="1" noChangeArrowheads="1"/>
          </p:cNvSpPr>
          <p:nvPr>
            <p:ph type="body" idx="1"/>
          </p:nvPr>
        </p:nvSpPr>
        <p:spPr>
          <a:solidFill>
            <a:srgbClr val="FFFFFF"/>
          </a:solidFill>
          <a:ln>
            <a:solidFill>
              <a:srgbClr val="000000"/>
            </a:solidFill>
          </a:ln>
        </p:spPr>
        <p:txBody>
          <a:bodyPr/>
          <a:lstStyle/>
          <a:p>
            <a:endParaRPr lang="fr-FR" altLang="fr-FR" dirty="0">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Times" pitchFamily="-111" charset="0"/>
                <a:ea typeface="ＭＳ Ｐゴシック" pitchFamily="-111" charset="-128"/>
                <a:cs typeface="ＭＳ Ｐゴシック" pitchFamily="-111" charset="-128"/>
              </a:rPr>
              <a:t>L’agriculture biologique correspond à une </a:t>
            </a:r>
            <a:r>
              <a:rPr lang="fr-FR" sz="1200" kern="1200" dirty="0" err="1">
                <a:solidFill>
                  <a:schemeClr val="tx1"/>
                </a:solidFill>
                <a:effectLst/>
                <a:latin typeface="Times" pitchFamily="-111" charset="0"/>
                <a:ea typeface="ＭＳ Ｐゴシック" pitchFamily="-111" charset="-128"/>
                <a:cs typeface="ＭＳ Ｐゴシック" pitchFamily="-111" charset="-128"/>
              </a:rPr>
              <a:t>reconception</a:t>
            </a:r>
            <a:r>
              <a:rPr lang="fr-FR" sz="1200" kern="1200" dirty="0">
                <a:solidFill>
                  <a:schemeClr val="tx1"/>
                </a:solidFill>
                <a:effectLst/>
                <a:latin typeface="Times" pitchFamily="-111" charset="0"/>
                <a:ea typeface="ＭＳ Ｐゴシック" pitchFamily="-111" charset="-128"/>
                <a:cs typeface="ＭＳ Ｐゴシック" pitchFamily="-111" charset="-128"/>
              </a:rPr>
              <a:t> en profondeur des systèmes de production, en comparaison avec des systèmes conventionnels, puisqu’elle proscrit l’utilisation d’intrants de synthèse.</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13</a:t>
            </a:fld>
            <a:endParaRPr lang="fr-FR" altLang="fr-FR"/>
          </a:p>
        </p:txBody>
      </p:sp>
    </p:spTree>
    <p:extLst>
      <p:ext uri="{BB962C8B-B14F-4D97-AF65-F5344CB8AC3E}">
        <p14:creationId xmlns:p14="http://schemas.microsoft.com/office/powerpoint/2010/main" val="60815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Mais derrière le terme de « prairies » il existe une grande diversité de modes de conduite, plus ou moins intensifs et impliquant une plus ou moins grande pérennité des prairies dans l’assolement</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14</a:t>
            </a:fld>
            <a:endParaRPr lang="fr-FR" altLang="fr-FR"/>
          </a:p>
        </p:txBody>
      </p:sp>
    </p:spTree>
    <p:extLst>
      <p:ext uri="{BB962C8B-B14F-4D97-AF65-F5344CB8AC3E}">
        <p14:creationId xmlns:p14="http://schemas.microsoft.com/office/powerpoint/2010/main" val="102335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Le boisement est une mesure structurelle, qui implique un changement d’usage des sols.</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15</a:t>
            </a:fld>
            <a:endParaRPr lang="fr-FR" altLang="fr-FR"/>
          </a:p>
        </p:txBody>
      </p:sp>
    </p:spTree>
    <p:extLst>
      <p:ext uri="{BB962C8B-B14F-4D97-AF65-F5344CB8AC3E}">
        <p14:creationId xmlns:p14="http://schemas.microsoft.com/office/powerpoint/2010/main" val="120072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Times" pitchFamily="-111" charset="0"/>
                <a:ea typeface="ＭＳ Ｐゴシック" pitchFamily="-111" charset="-128"/>
                <a:cs typeface="ＭＳ Ｐゴシック" pitchFamily="-111" charset="-128"/>
              </a:rPr>
              <a:t>Il s’agit d’introduire des arbres dans les parcelles cultivées. Du point de vue de l’efficacité environnementale, ce n’est pas une mesure qui vise la réduction des pressions, puisque l’apport d’intrants sur les cultures n’est pas </a:t>
            </a:r>
            <a:r>
              <a:rPr lang="fr-FR" sz="1200" i="1" kern="1200" dirty="0">
                <a:solidFill>
                  <a:schemeClr val="tx1"/>
                </a:solidFill>
                <a:effectLst/>
                <a:latin typeface="Times" pitchFamily="-111" charset="0"/>
                <a:ea typeface="ＭＳ Ｐゴシック" pitchFamily="-111" charset="-128"/>
                <a:cs typeface="ＭＳ Ｐゴシック" pitchFamily="-111" charset="-128"/>
              </a:rPr>
              <a:t>a priori </a:t>
            </a:r>
            <a:r>
              <a:rPr lang="fr-FR" sz="1200" kern="1200" dirty="0">
                <a:solidFill>
                  <a:schemeClr val="tx1"/>
                </a:solidFill>
                <a:effectLst/>
                <a:latin typeface="Times" pitchFamily="-111" charset="0"/>
                <a:ea typeface="ＭＳ Ｐゴシック" pitchFamily="-111" charset="-128"/>
                <a:cs typeface="ＭＳ Ｐゴシック" pitchFamily="-111" charset="-128"/>
              </a:rPr>
              <a:t>modifié en agroforesterie. Par contre, la présence des arbres au sein des cultures peut avoir un effet sur la lixiviation de ces intrants. </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16</a:t>
            </a:fld>
            <a:endParaRPr lang="fr-FR" altLang="fr-FR"/>
          </a:p>
        </p:txBody>
      </p:sp>
    </p:spTree>
    <p:extLst>
      <p:ext uri="{BB962C8B-B14F-4D97-AF65-F5344CB8AC3E}">
        <p14:creationId xmlns:p14="http://schemas.microsoft.com/office/powerpoint/2010/main" val="406780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 Des mesures visant à limiter les apports à l’échelle de l’exploitation avec une efficacité environnementale limitée Vs des mesures plus paysagères relativement efficace.</a:t>
            </a:r>
          </a:p>
          <a:p>
            <a:r>
              <a:rPr lang="fr-FR" b="1" dirty="0"/>
              <a:t>2- Les actions en rouge ne veut pas dire qu’il faut laisser tomber des mesures, elles sont nécessaire mais insuffisante.</a:t>
            </a:r>
          </a:p>
          <a:p>
            <a:r>
              <a:rPr lang="fr-FR" b="1" dirty="0"/>
              <a:t>3- Dans cette étude nous avons raisonnée en action unitaire et non pas en combinaison de mesure.</a:t>
            </a:r>
          </a:p>
          <a:p>
            <a:r>
              <a:rPr lang="fr-FR" b="1" dirty="0"/>
              <a:t>4- Aujourd’hui les MAE représentent près de 90% du budget des Agences sur les mesures de protection des captages et 10/% d’autres types de mesures jugées comme plus efficace comme le foncier, les filières, l’AB, agroforesterie. Cette combinaison ne semble pas optimale</a:t>
            </a:r>
          </a:p>
          <a:p>
            <a:r>
              <a:rPr lang="fr-FR" b="1" dirty="0"/>
              <a:t>5- Quels sont les facteurs de succès et les freins à ce changement de paradigme.</a:t>
            </a:r>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17</a:t>
            </a:fld>
            <a:endParaRPr lang="fr-FR" altLang="fr-FR"/>
          </a:p>
        </p:txBody>
      </p:sp>
    </p:spTree>
    <p:extLst>
      <p:ext uri="{BB962C8B-B14F-4D97-AF65-F5344CB8AC3E}">
        <p14:creationId xmlns:p14="http://schemas.microsoft.com/office/powerpoint/2010/main" val="25063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solidFill>
                <a:srgbClr val="00B0F0"/>
              </a:solidFill>
            </a:endParaRPr>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19</a:t>
            </a:fld>
            <a:endParaRPr lang="fr-FR" altLang="fr-FR"/>
          </a:p>
        </p:txBody>
      </p:sp>
    </p:spTree>
    <p:extLst>
      <p:ext uri="{BB962C8B-B14F-4D97-AF65-F5344CB8AC3E}">
        <p14:creationId xmlns:p14="http://schemas.microsoft.com/office/powerpoint/2010/main" val="207739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Ces contextes ne favorisent pas a priori la mobilisation des acteurs qui peuvent avoir tendance à s’abriter derrière l’inertie de la ressource pour ne pas engager des changements plus structurants sur les territoires.</a:t>
            </a:r>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20</a:t>
            </a:fld>
            <a:endParaRPr lang="fr-FR" altLang="fr-FR"/>
          </a:p>
        </p:txBody>
      </p:sp>
    </p:spTree>
    <p:extLst>
      <p:ext uri="{BB962C8B-B14F-4D97-AF65-F5344CB8AC3E}">
        <p14:creationId xmlns:p14="http://schemas.microsoft.com/office/powerpoint/2010/main" val="220827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Times" pitchFamily="-111" charset="0"/>
                <a:ea typeface="ＭＳ Ｐゴシック" pitchFamily="-111" charset="-128"/>
                <a:cs typeface="ＭＳ Ｐゴシック" pitchFamily="-111" charset="-128"/>
              </a:rPr>
              <a:t>La notion de « verrouillages </a:t>
            </a:r>
            <a:r>
              <a:rPr lang="fr-FR" sz="1200" kern="1200" dirty="0" err="1">
                <a:solidFill>
                  <a:schemeClr val="tx1"/>
                </a:solidFill>
                <a:effectLst/>
                <a:latin typeface="Times" pitchFamily="-111" charset="0"/>
                <a:ea typeface="ＭＳ Ｐゴシック" pitchFamily="-111" charset="-128"/>
                <a:cs typeface="ＭＳ Ｐゴシック" pitchFamily="-111" charset="-128"/>
              </a:rPr>
              <a:t>socio-techniques</a:t>
            </a:r>
            <a:r>
              <a:rPr lang="fr-FR" sz="1200" kern="1200" dirty="0">
                <a:solidFill>
                  <a:schemeClr val="tx1"/>
                </a:solidFill>
                <a:effectLst/>
                <a:latin typeface="Times" pitchFamily="-111" charset="0"/>
                <a:ea typeface="ＭＳ Ｐゴシック" pitchFamily="-111" charset="-128"/>
                <a:cs typeface="ＭＳ Ｐゴシック" pitchFamily="-111" charset="-128"/>
              </a:rPr>
              <a:t> » qualifie des configurations de techniques, normes, structures organisationnelles, qui se sont </a:t>
            </a:r>
            <a:r>
              <a:rPr lang="fr-FR" sz="1200" kern="1200" dirty="0" err="1">
                <a:solidFill>
                  <a:schemeClr val="tx1"/>
                </a:solidFill>
                <a:effectLst/>
                <a:latin typeface="Times" pitchFamily="-111" charset="0"/>
                <a:ea typeface="ＭＳ Ｐゴシック" pitchFamily="-111" charset="-128"/>
                <a:cs typeface="ＭＳ Ｐゴシック" pitchFamily="-111" charset="-128"/>
              </a:rPr>
              <a:t>organisées</a:t>
            </a:r>
            <a:r>
              <a:rPr lang="fr-FR" sz="1200" kern="1200" dirty="0">
                <a:solidFill>
                  <a:schemeClr val="tx1"/>
                </a:solidFill>
                <a:effectLst/>
                <a:latin typeface="Times" pitchFamily="-111" charset="0"/>
                <a:ea typeface="ＭＳ Ｐゴシック" pitchFamily="-111" charset="-128"/>
                <a:cs typeface="ＭＳ Ｐゴシック" pitchFamily="-111" charset="-128"/>
              </a:rPr>
              <a:t> de </a:t>
            </a:r>
            <a:r>
              <a:rPr lang="fr-FR" sz="1200" kern="1200" dirty="0" err="1">
                <a:solidFill>
                  <a:schemeClr val="tx1"/>
                </a:solidFill>
                <a:effectLst/>
                <a:latin typeface="Times" pitchFamily="-111" charset="0"/>
                <a:ea typeface="ＭＳ Ｐゴシック" pitchFamily="-111" charset="-128"/>
                <a:cs typeface="ＭＳ Ｐゴシック" pitchFamily="-111" charset="-128"/>
              </a:rPr>
              <a:t>manière</a:t>
            </a:r>
            <a:r>
              <a:rPr lang="fr-FR" sz="1200" kern="1200" dirty="0">
                <a:solidFill>
                  <a:schemeClr val="tx1"/>
                </a:solidFill>
                <a:effectLst/>
                <a:latin typeface="Times" pitchFamily="-111" charset="0"/>
                <a:ea typeface="ＭＳ Ｐゴシック" pitchFamily="-111" charset="-128"/>
                <a:cs typeface="ＭＳ Ｐゴシック" pitchFamily="-111" charset="-128"/>
              </a:rPr>
              <a:t> </a:t>
            </a:r>
            <a:r>
              <a:rPr lang="fr-FR" sz="1200" kern="1200" dirty="0" err="1">
                <a:solidFill>
                  <a:schemeClr val="tx1"/>
                </a:solidFill>
                <a:effectLst/>
                <a:latin typeface="Times" pitchFamily="-111" charset="0"/>
                <a:ea typeface="ＭＳ Ｐゴシック" pitchFamily="-111" charset="-128"/>
                <a:cs typeface="ＭＳ Ｐゴシック" pitchFamily="-111" charset="-128"/>
              </a:rPr>
              <a:t>cohérente</a:t>
            </a:r>
            <a:r>
              <a:rPr lang="fr-FR" sz="1200" kern="1200" dirty="0">
                <a:solidFill>
                  <a:schemeClr val="tx1"/>
                </a:solidFill>
                <a:effectLst/>
                <a:latin typeface="Times" pitchFamily="-111" charset="0"/>
                <a:ea typeface="ＭＳ Ｐゴシック" pitchFamily="-111" charset="-128"/>
                <a:cs typeface="ＭＳ Ｐゴシック" pitchFamily="-111" charset="-128"/>
              </a:rPr>
              <a:t> autour d’une voie technologique (par exemple : la </a:t>
            </a:r>
            <a:r>
              <a:rPr lang="fr-FR" sz="1200" kern="1200" dirty="0" err="1">
                <a:solidFill>
                  <a:schemeClr val="tx1"/>
                </a:solidFill>
                <a:effectLst/>
                <a:latin typeface="Times" pitchFamily="-111" charset="0"/>
                <a:ea typeface="ＭＳ Ｐゴシック" pitchFamily="-111" charset="-128"/>
                <a:cs typeface="ＭＳ Ｐゴシック" pitchFamily="-111" charset="-128"/>
              </a:rPr>
              <a:t>spécialisation</a:t>
            </a:r>
            <a:r>
              <a:rPr lang="fr-FR" sz="1200" kern="1200" dirty="0">
                <a:solidFill>
                  <a:schemeClr val="tx1"/>
                </a:solidFill>
                <a:effectLst/>
                <a:latin typeface="Times" pitchFamily="-111" charset="0"/>
                <a:ea typeface="ＭＳ Ｐゴシック" pitchFamily="-111" charset="-128"/>
                <a:cs typeface="ＭＳ Ｐゴシック" pitchFamily="-111" charset="-128"/>
              </a:rPr>
              <a:t> des cultures) et qui </a:t>
            </a:r>
            <a:r>
              <a:rPr lang="fr-FR" sz="1200" kern="1200" dirty="0" err="1">
                <a:solidFill>
                  <a:schemeClr val="tx1"/>
                </a:solidFill>
                <a:effectLst/>
                <a:latin typeface="Times" pitchFamily="-111" charset="0"/>
                <a:ea typeface="ＭＳ Ｐゴシック" pitchFamily="-111" charset="-128"/>
                <a:cs typeface="ＭＳ Ｐゴシック" pitchFamily="-111" charset="-128"/>
              </a:rPr>
              <a:t>empêchent</a:t>
            </a:r>
            <a:r>
              <a:rPr lang="fr-FR" sz="1200" kern="1200" dirty="0">
                <a:solidFill>
                  <a:schemeClr val="tx1"/>
                </a:solidFill>
                <a:effectLst/>
                <a:latin typeface="Times" pitchFamily="-111" charset="0"/>
                <a:ea typeface="ＭＳ Ｐゴシック" pitchFamily="-111" charset="-128"/>
                <a:cs typeface="ＭＳ Ｐゴシック" pitchFamily="-111" charset="-128"/>
              </a:rPr>
              <a:t> l’</a:t>
            </a:r>
            <a:r>
              <a:rPr lang="fr-FR" sz="1200" kern="1200" dirty="0" err="1">
                <a:solidFill>
                  <a:schemeClr val="tx1"/>
                </a:solidFill>
                <a:effectLst/>
                <a:latin typeface="Times" pitchFamily="-111" charset="0"/>
                <a:ea typeface="ＭＳ Ｐゴシック" pitchFamily="-111" charset="-128"/>
                <a:cs typeface="ＭＳ Ｐゴシック" pitchFamily="-111" charset="-128"/>
              </a:rPr>
              <a:t>émergence</a:t>
            </a:r>
            <a:r>
              <a:rPr lang="fr-FR" sz="1200" kern="1200" dirty="0">
                <a:solidFill>
                  <a:schemeClr val="tx1"/>
                </a:solidFill>
                <a:effectLst/>
                <a:latin typeface="Times" pitchFamily="-111" charset="0"/>
                <a:ea typeface="ＭＳ Ｐゴシック" pitchFamily="-111" charset="-128"/>
                <a:cs typeface="ＭＳ Ｐゴシック" pitchFamily="-111" charset="-128"/>
              </a:rPr>
              <a:t> de technologies alternatives, à travers des </a:t>
            </a:r>
            <a:r>
              <a:rPr lang="fr-FR" sz="1200" kern="1200" dirty="0" err="1">
                <a:solidFill>
                  <a:schemeClr val="tx1"/>
                </a:solidFill>
                <a:effectLst/>
                <a:latin typeface="Times" pitchFamily="-111" charset="0"/>
                <a:ea typeface="ＭＳ Ｐゴシック" pitchFamily="-111" charset="-128"/>
                <a:cs typeface="ＭＳ Ｐゴシック" pitchFamily="-111" charset="-128"/>
              </a:rPr>
              <a:t>mécanismes</a:t>
            </a:r>
            <a:r>
              <a:rPr lang="fr-FR" sz="1200" kern="1200" dirty="0">
                <a:solidFill>
                  <a:schemeClr val="tx1"/>
                </a:solidFill>
                <a:effectLst/>
                <a:latin typeface="Times" pitchFamily="-111" charset="0"/>
                <a:ea typeface="ＭＳ Ｐゴシック" pitchFamily="-111" charset="-128"/>
                <a:cs typeface="ＭＳ Ｐゴシック" pitchFamily="-111" charset="-128"/>
              </a:rPr>
              <a:t> d’auto-renforcement qui poussent à </a:t>
            </a:r>
            <a:r>
              <a:rPr lang="fr-FR" sz="1200" kern="1200" dirty="0" err="1">
                <a:solidFill>
                  <a:schemeClr val="tx1"/>
                </a:solidFill>
                <a:effectLst/>
                <a:latin typeface="Times" pitchFamily="-111" charset="0"/>
                <a:ea typeface="ＭＳ Ｐゴシック" pitchFamily="-111" charset="-128"/>
                <a:cs typeface="ＭＳ Ｐゴシック" pitchFamily="-111" charset="-128"/>
              </a:rPr>
              <a:t>privilégier</a:t>
            </a:r>
            <a:r>
              <a:rPr lang="fr-FR" sz="1200" kern="1200" dirty="0">
                <a:solidFill>
                  <a:schemeClr val="tx1"/>
                </a:solidFill>
                <a:effectLst/>
                <a:latin typeface="Times" pitchFamily="-111" charset="0"/>
                <a:ea typeface="ＭＳ Ｐゴシック" pitchFamily="-111" charset="-128"/>
                <a:cs typeface="ＭＳ Ｐゴシック" pitchFamily="-111" charset="-128"/>
              </a:rPr>
              <a:t> cette voie technologique et « verrouillent » ainsi la </a:t>
            </a:r>
            <a:r>
              <a:rPr lang="fr-FR" sz="1200" kern="1200" dirty="0" err="1">
                <a:solidFill>
                  <a:schemeClr val="tx1"/>
                </a:solidFill>
                <a:effectLst/>
                <a:latin typeface="Times" pitchFamily="-111" charset="0"/>
                <a:ea typeface="ＭＳ Ｐゴシック" pitchFamily="-111" charset="-128"/>
                <a:cs typeface="ＭＳ Ｐゴシック" pitchFamily="-111" charset="-128"/>
              </a:rPr>
              <a:t>capacite</a:t>
            </a:r>
            <a:r>
              <a:rPr lang="fr-FR" sz="1200" kern="1200" dirty="0">
                <a:solidFill>
                  <a:schemeClr val="tx1"/>
                </a:solidFill>
                <a:effectLst/>
                <a:latin typeface="Times" pitchFamily="-111" charset="0"/>
                <a:ea typeface="ＭＳ Ｐゴシック" pitchFamily="-111" charset="-128"/>
                <a:cs typeface="ＭＳ Ｐゴシック" pitchFamily="-111" charset="-128"/>
              </a:rPr>
              <a:t>́ de changement.</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21</a:t>
            </a:fld>
            <a:endParaRPr lang="fr-FR" altLang="fr-FR"/>
          </a:p>
        </p:txBody>
      </p:sp>
    </p:spTree>
    <p:extLst>
      <p:ext uri="{BB962C8B-B14F-4D97-AF65-F5344CB8AC3E}">
        <p14:creationId xmlns:p14="http://schemas.microsoft.com/office/powerpoint/2010/main" val="171619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L’élevage herbager peut être considéré comme une filière BNI</a:t>
            </a:r>
          </a:p>
          <a:p>
            <a:r>
              <a:rPr lang="fr-FR" b="1" dirty="0"/>
              <a:t>Etre </a:t>
            </a:r>
            <a:r>
              <a:rPr lang="fr-FR" b="1" baseline="0" dirty="0"/>
              <a:t>prudent sur l’</a:t>
            </a:r>
            <a:r>
              <a:rPr lang="fr-FR" b="1" baseline="0" dirty="0" err="1"/>
              <a:t>Ecorégime</a:t>
            </a:r>
            <a:r>
              <a:rPr lang="fr-FR" b="1" baseline="0" dirty="0"/>
              <a:t> en disant que son efficacité dépendra de ses conditions d’accès !</a:t>
            </a:r>
            <a:endParaRPr lang="fr-FR" b="1" dirty="0"/>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23</a:t>
            </a:fld>
            <a:endParaRPr lang="fr-FR" altLang="fr-FR"/>
          </a:p>
        </p:txBody>
      </p:sp>
    </p:spTree>
    <p:extLst>
      <p:ext uri="{BB962C8B-B14F-4D97-AF65-F5344CB8AC3E}">
        <p14:creationId xmlns:p14="http://schemas.microsoft.com/office/powerpoint/2010/main" val="31322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2</a:t>
            </a:fld>
            <a:endParaRPr lang="fr-FR" altLang="fr-FR"/>
          </a:p>
        </p:txBody>
      </p:sp>
    </p:spTree>
    <p:extLst>
      <p:ext uri="{BB962C8B-B14F-4D97-AF65-F5344CB8AC3E}">
        <p14:creationId xmlns:p14="http://schemas.microsoft.com/office/powerpoint/2010/main" val="399639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Politique de l’eau : échelle Agences</a:t>
            </a:r>
            <a:r>
              <a:rPr lang="fr-FR" baseline="0" dirty="0"/>
              <a:t> de l’eau et de territoires de captage.</a:t>
            </a:r>
            <a:endParaRPr lang="fr-FR" dirty="0"/>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3</a:t>
            </a:fld>
            <a:endParaRPr lang="fr-FR" altLang="fr-FR"/>
          </a:p>
        </p:txBody>
      </p:sp>
    </p:spTree>
    <p:extLst>
      <p:ext uri="{BB962C8B-B14F-4D97-AF65-F5344CB8AC3E}">
        <p14:creationId xmlns:p14="http://schemas.microsoft.com/office/powerpoint/2010/main" val="351819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b="1" dirty="0"/>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5</a:t>
            </a:fld>
            <a:endParaRPr lang="fr-FR" altLang="fr-FR"/>
          </a:p>
        </p:txBody>
      </p:sp>
    </p:spTree>
    <p:extLst>
      <p:ext uri="{BB962C8B-B14F-4D97-AF65-F5344CB8AC3E}">
        <p14:creationId xmlns:p14="http://schemas.microsoft.com/office/powerpoint/2010/main" val="232153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t>1- Formalisation d’une grille d’analyse et sélection du corpus : inclut 8</a:t>
            </a:r>
            <a:r>
              <a:rPr lang="fr-FR" sz="1200" baseline="0" dirty="0"/>
              <a:t> entretiens d’expert pour un avis sur le corpus d’études à analyser et les critères d’analyse utilisés.</a:t>
            </a:r>
            <a:endParaRPr lang="fr-FR" sz="1200" dirty="0"/>
          </a:p>
          <a:p>
            <a:r>
              <a:rPr lang="fr-FR" dirty="0"/>
              <a:t>2- Etude</a:t>
            </a:r>
            <a:r>
              <a:rPr lang="fr-FR" baseline="0" dirty="0"/>
              <a:t> d’une cinquantaine de document : évaluation, travaux de recherche </a:t>
            </a:r>
            <a:endParaRPr lang="is-IS" baseline="0" dirty="0"/>
          </a:p>
          <a:p>
            <a:r>
              <a:rPr lang="is-IS" baseline="0" dirty="0"/>
              <a:t>3- Atelier de mise en discussion des résultats : une quinzaine de personnes</a:t>
            </a:r>
            <a:endParaRPr lang="fr-FR" dirty="0"/>
          </a:p>
        </p:txBody>
      </p:sp>
      <p:sp>
        <p:nvSpPr>
          <p:cNvPr id="4" name="Espace réservé du numéro de diapositive 3"/>
          <p:cNvSpPr>
            <a:spLocks noGrp="1"/>
          </p:cNvSpPr>
          <p:nvPr>
            <p:ph type="sldNum" sz="quarter" idx="10"/>
          </p:nvPr>
        </p:nvSpPr>
        <p:spPr/>
        <p:txBody>
          <a:bodyPr/>
          <a:lstStyle/>
          <a:p>
            <a:fld id="{78762C3C-725C-AB43-A1B6-E9C8E9A040CE}" type="slidenum">
              <a:rPr lang="fr-FR" altLang="fr-FR" smtClean="0"/>
              <a:pPr/>
              <a:t>6</a:t>
            </a:fld>
            <a:endParaRPr lang="fr-FR" altLang="fr-FR"/>
          </a:p>
        </p:txBody>
      </p:sp>
    </p:spTree>
    <p:extLst>
      <p:ext uri="{BB962C8B-B14F-4D97-AF65-F5344CB8AC3E}">
        <p14:creationId xmlns:p14="http://schemas.microsoft.com/office/powerpoint/2010/main" val="21088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9</a:t>
            </a:fld>
            <a:endParaRPr lang="fr-FR" altLang="fr-FR"/>
          </a:p>
        </p:txBody>
      </p:sp>
    </p:spTree>
    <p:extLst>
      <p:ext uri="{BB962C8B-B14F-4D97-AF65-F5344CB8AC3E}">
        <p14:creationId xmlns:p14="http://schemas.microsoft.com/office/powerpoint/2010/main" val="176849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Dans le cas de la réduction des pesticides, il s’agit bien directement de s’attaquer à la diminution de l’usage, donc à la dose d’intrant appliquée. Dans le cas de la fertilisation, les mesures de réduction englobent un ensemble plus </a:t>
            </a:r>
            <a:r>
              <a:rPr lang="fr-FR" sz="1200" kern="1200" dirty="0" err="1">
                <a:solidFill>
                  <a:schemeClr val="tx1"/>
                </a:solidFill>
                <a:effectLst/>
                <a:latin typeface="Times" pitchFamily="-111" charset="0"/>
                <a:ea typeface="ＭＳ Ｐゴシック" pitchFamily="-111" charset="-128"/>
                <a:cs typeface="ＭＳ Ｐゴシック" pitchFamily="-111" charset="-128"/>
              </a:rPr>
              <a:t>hétérogène</a:t>
            </a:r>
            <a:r>
              <a:rPr lang="fr-FR" sz="1200" kern="1200" dirty="0">
                <a:solidFill>
                  <a:schemeClr val="tx1"/>
                </a:solidFill>
                <a:effectLst/>
                <a:latin typeface="Times" pitchFamily="-111" charset="0"/>
                <a:ea typeface="ＭＳ Ｐゴシック" pitchFamily="-111" charset="-128"/>
                <a:cs typeface="ＭＳ Ｐゴシック" pitchFamily="-111" charset="-128"/>
              </a:rPr>
              <a:t>, qui peut effectivement comprendre la réduction effective des doses appliquées, mais aussi des outils et pratiques de raisonnement de la fertilisation, qui peuvent consister à tenter d’apporter « la bonne dose au bon moment »</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10</a:t>
            </a:fld>
            <a:endParaRPr lang="fr-FR" altLang="fr-FR"/>
          </a:p>
        </p:txBody>
      </p:sp>
    </p:spTree>
    <p:extLst>
      <p:ext uri="{BB962C8B-B14F-4D97-AF65-F5344CB8AC3E}">
        <p14:creationId xmlns:p14="http://schemas.microsoft.com/office/powerpoint/2010/main" val="194932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L’action qui consiste à implanter des CIPAN pour augmenter la couverture hivernale des sols est de nature différente des deux précédentes, puisqu’il s’agit ici d’une action de limitation des risques de fuites des nitrates.</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11</a:t>
            </a:fld>
            <a:endParaRPr lang="fr-FR" altLang="fr-FR"/>
          </a:p>
        </p:txBody>
      </p:sp>
    </p:spTree>
    <p:extLst>
      <p:ext uri="{BB962C8B-B14F-4D97-AF65-F5344CB8AC3E}">
        <p14:creationId xmlns:p14="http://schemas.microsoft.com/office/powerpoint/2010/main" val="2956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Times" pitchFamily="-111" charset="0"/>
                <a:ea typeface="ＭＳ Ｐゴシック" pitchFamily="-111" charset="-128"/>
                <a:cs typeface="ＭＳ Ｐゴシック" pitchFamily="-111" charset="-128"/>
              </a:rPr>
              <a:t>Il est important de préciser que la désignation « infrastructures agroécologiques » (IAE) peut recouvrir des infrastructures variées: mares, zones humides, haies, bandes </a:t>
            </a:r>
            <a:r>
              <a:rPr lang="fr-FR" sz="1200" kern="1200" dirty="0" err="1">
                <a:solidFill>
                  <a:schemeClr val="tx1"/>
                </a:solidFill>
                <a:effectLst/>
                <a:latin typeface="Times" pitchFamily="-111" charset="0"/>
                <a:ea typeface="ＭＳ Ｐゴシック" pitchFamily="-111" charset="-128"/>
                <a:cs typeface="ＭＳ Ｐゴシック" pitchFamily="-111" charset="-128"/>
              </a:rPr>
              <a:t>végétalisées</a:t>
            </a:r>
            <a:r>
              <a:rPr lang="fr-FR" sz="1200" kern="1200" dirty="0">
                <a:solidFill>
                  <a:schemeClr val="tx1"/>
                </a:solidFill>
                <a:effectLst/>
                <a:latin typeface="Times" pitchFamily="-111" charset="0"/>
                <a:ea typeface="ＭＳ Ｐゴシック" pitchFamily="-111" charset="-128"/>
                <a:cs typeface="ＭＳ Ｐゴシック" pitchFamily="-111" charset="-128"/>
              </a:rPr>
              <a:t>..., chacune aux caractéristiques spécifiques. </a:t>
            </a:r>
            <a:endParaRPr lang="fr-FR" dirty="0"/>
          </a:p>
        </p:txBody>
      </p:sp>
      <p:sp>
        <p:nvSpPr>
          <p:cNvPr id="4" name="Espace réservé du numéro de diapositive 3"/>
          <p:cNvSpPr>
            <a:spLocks noGrp="1"/>
          </p:cNvSpPr>
          <p:nvPr>
            <p:ph type="sldNum" sz="quarter" idx="5"/>
          </p:nvPr>
        </p:nvSpPr>
        <p:spPr/>
        <p:txBody>
          <a:bodyPr/>
          <a:lstStyle/>
          <a:p>
            <a:fld id="{78762C3C-725C-AB43-A1B6-E9C8E9A040CE}" type="slidenum">
              <a:rPr lang="fr-FR" altLang="fr-FR" smtClean="0"/>
              <a:pPr/>
              <a:t>12</a:t>
            </a:fld>
            <a:endParaRPr lang="fr-FR" altLang="fr-FR"/>
          </a:p>
        </p:txBody>
      </p:sp>
    </p:spTree>
    <p:extLst>
      <p:ext uri="{BB962C8B-B14F-4D97-AF65-F5344CB8AC3E}">
        <p14:creationId xmlns:p14="http://schemas.microsoft.com/office/powerpoint/2010/main" val="117077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rotWithShape="0">
          <a:gsLst>
            <a:gs pos="0">
              <a:schemeClr val="bg1"/>
            </a:gs>
            <a:gs pos="100000">
              <a:srgbClr val="FCD769"/>
            </a:gs>
          </a:gsLst>
          <a:lin ang="5400000" scaled="1"/>
        </a:gra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3134BBB-3395-7941-81E7-6C03779B8D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912" y="4725144"/>
            <a:ext cx="2066925"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8" name="Rectangle 2" descr="50%"/>
          <p:cNvSpPr>
            <a:spLocks noGrp="1" noChangeArrowheads="1"/>
          </p:cNvSpPr>
          <p:nvPr>
            <p:ph type="ctrTitle"/>
          </p:nvPr>
        </p:nvSpPr>
        <p:spPr>
          <a:xfrm>
            <a:off x="685800" y="990600"/>
            <a:ext cx="7772400" cy="1143000"/>
          </a:xfrm>
          <a:noFill/>
        </p:spPr>
        <p:txBody>
          <a:bodyPr/>
          <a:lstStyle>
            <a:lvl1pPr>
              <a:defRPr b="0">
                <a:solidFill>
                  <a:srgbClr val="9F0101"/>
                </a:solidFill>
              </a:defRPr>
            </a:lvl1pPr>
          </a:lstStyle>
          <a:p>
            <a:r>
              <a:rPr lang="fr-FR"/>
              <a:t>Cliquez et modifiez le titre</a:t>
            </a:r>
          </a:p>
        </p:txBody>
      </p:sp>
      <p:sp>
        <p:nvSpPr>
          <p:cNvPr id="126979" name="Rectangle 3"/>
          <p:cNvSpPr>
            <a:spLocks noGrp="1" noChangeArrowheads="1"/>
          </p:cNvSpPr>
          <p:nvPr>
            <p:ph type="subTitle" idx="1"/>
          </p:nvPr>
        </p:nvSpPr>
        <p:spPr>
          <a:xfrm>
            <a:off x="1371600" y="2438400"/>
            <a:ext cx="6400800" cy="1752600"/>
          </a:xfrm>
        </p:spPr>
        <p:txBody>
          <a:bodyPr/>
          <a:lstStyle>
            <a:lvl1pPr algn="ctr">
              <a:buNone/>
              <a:defRPr sz="2000">
                <a:solidFill>
                  <a:srgbClr val="9F0101"/>
                </a:solidFill>
                <a:latin typeface="Optima" pitchFamily="-111" charset="0"/>
              </a:defRPr>
            </a:lvl1pPr>
          </a:lstStyle>
          <a:p>
            <a:r>
              <a:rPr lang="fr-FR" dirty="0"/>
              <a:t>Cliquez pour modifier le style des sous-titres du masque</a:t>
            </a:r>
          </a:p>
        </p:txBody>
      </p:sp>
    </p:spTree>
    <p:extLst>
      <p:ext uri="{BB962C8B-B14F-4D97-AF65-F5344CB8AC3E}">
        <p14:creationId xmlns:p14="http://schemas.microsoft.com/office/powerpoint/2010/main" val="148467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219833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8580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0" y="0"/>
            <a:ext cx="6705600" cy="6858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8595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0" y="914400"/>
            <a:ext cx="9144000" cy="55626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378557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5"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342612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0" y="1066800"/>
            <a:ext cx="44958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066800"/>
            <a:ext cx="44958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85535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5">
            <a:extLst>
              <a:ext uri="{FF2B5EF4-FFF2-40B4-BE49-F238E27FC236}">
                <a16:creationId xmlns:a16="http://schemas.microsoft.com/office/drawing/2014/main" id="{0583B631-7B6E-3849-8C7A-4A6B65D6AAB4}"/>
              </a:ext>
            </a:extLst>
          </p:cNvPr>
          <p:cNvSpPr>
            <a:spLocks noGrp="1" noChangeArrowheads="1"/>
          </p:cNvSpPr>
          <p:nvPr>
            <p:ph type="ftr" sz="quarter" idx="10"/>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109014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4"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287276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389271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216792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spTree>
    <p:extLst>
      <p:ext uri="{BB962C8B-B14F-4D97-AF65-F5344CB8AC3E}">
        <p14:creationId xmlns:p14="http://schemas.microsoft.com/office/powerpoint/2010/main" val="290796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E3AFB7A7-98B6-C544-A9BF-18F85327C20C}"/>
              </a:ext>
            </a:extLst>
          </p:cNvPr>
          <p:cNvSpPr>
            <a:spLocks noChangeArrowheads="1"/>
          </p:cNvSpPr>
          <p:nvPr userDrawn="1"/>
        </p:nvSpPr>
        <p:spPr bwMode="auto">
          <a:xfrm>
            <a:off x="8458200" y="6265863"/>
            <a:ext cx="419100" cy="361950"/>
          </a:xfrm>
          <a:prstGeom prst="ellipse">
            <a:avLst/>
          </a:prstGeom>
          <a:solidFill>
            <a:srgbClr val="FCCD73"/>
          </a:solidFill>
          <a:ln w="9525">
            <a:solidFill>
              <a:srgbClr val="FCCD73"/>
            </a:solidFill>
            <a:round/>
            <a:headEnd/>
            <a:tailEnd/>
          </a:ln>
          <a:effectLst>
            <a:outerShdw blurRad="50800" dist="38100" dir="2700000" rotWithShape="0">
              <a:schemeClr val="tx1">
                <a:alpha val="42999"/>
              </a:schemeClr>
            </a:outerShdw>
          </a:effectLst>
        </p:spPr>
        <p:txBody>
          <a:bodyPr wrap="none" lIns="36000" tIns="36000" rIns="36000" bIns="36000" anchor="ctr" anchorCtr="1"/>
          <a:lstStyle>
            <a:lvl1pPr>
              <a:defRPr sz="2400">
                <a:solidFill>
                  <a:schemeClr val="tx1"/>
                </a:solidFill>
                <a:latin typeface="Times" pitchFamily="2" charset="0"/>
                <a:ea typeface="ＭＳ Ｐゴシック" panose="020B0600070205080204" pitchFamily="34" charset="-128"/>
              </a:defRPr>
            </a:lvl1pPr>
            <a:lvl2pPr marL="37931725" indent="-37474525">
              <a:defRPr sz="2400">
                <a:solidFill>
                  <a:schemeClr val="tx1"/>
                </a:solidFill>
                <a:latin typeface="Times" pitchFamily="2" charset="0"/>
                <a:ea typeface="ＭＳ Ｐゴシック" panose="020B0600070205080204" pitchFamily="34" charset="-128"/>
              </a:defRPr>
            </a:lvl2pPr>
            <a:lvl3pPr>
              <a:defRPr sz="2400">
                <a:solidFill>
                  <a:schemeClr val="tx1"/>
                </a:solidFill>
                <a:latin typeface="Times" pitchFamily="2" charset="0"/>
                <a:ea typeface="ＭＳ Ｐゴシック" panose="020B0600070205080204" pitchFamily="34" charset="-128"/>
              </a:defRPr>
            </a:lvl3pPr>
            <a:lvl4pPr>
              <a:defRPr sz="2400">
                <a:solidFill>
                  <a:schemeClr val="tx1"/>
                </a:solidFill>
                <a:latin typeface="Times" pitchFamily="2" charset="0"/>
                <a:ea typeface="ＭＳ Ｐゴシック" panose="020B0600070205080204" pitchFamily="34" charset="-128"/>
              </a:defRPr>
            </a:lvl4pPr>
            <a:lvl5pPr>
              <a:defRPr sz="2400">
                <a:solidFill>
                  <a:schemeClr val="tx1"/>
                </a:solidFill>
                <a:latin typeface="Times"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96AD303-A7C5-124D-BE18-4D6628B034F6}" type="slidenum">
              <a:rPr lang="fr-FR" altLang="fr-FR" sz="1200" i="1">
                <a:solidFill>
                  <a:srgbClr val="7F7F7F"/>
                </a:solidFill>
                <a:latin typeface="Trebuchet MS" panose="020B0703020202090204" pitchFamily="34" charset="0"/>
              </a:rPr>
              <a:pPr/>
              <a:t>‹N°›</a:t>
            </a:fld>
            <a:endParaRPr lang="fr-FR" altLang="fr-FR" sz="1200" i="1">
              <a:solidFill>
                <a:srgbClr val="7F7F7F"/>
              </a:solidFill>
              <a:latin typeface="Trebuchet MS" panose="020B0703020202090204" pitchFamily="34" charset="0"/>
            </a:endParaRPr>
          </a:p>
        </p:txBody>
      </p:sp>
      <p:sp>
        <p:nvSpPr>
          <p:cNvPr id="1027" name="Rectangle 2">
            <a:extLst>
              <a:ext uri="{FF2B5EF4-FFF2-40B4-BE49-F238E27FC236}">
                <a16:creationId xmlns:a16="http://schemas.microsoft.com/office/drawing/2014/main" id="{01DE00AF-C53A-074D-BA66-B65CD3682C4E}"/>
              </a:ext>
            </a:extLst>
          </p:cNvPr>
          <p:cNvSpPr>
            <a:spLocks noGrp="1" noChangeArrowheads="1"/>
          </p:cNvSpPr>
          <p:nvPr>
            <p:ph type="title"/>
          </p:nvPr>
        </p:nvSpPr>
        <p:spPr bwMode="auto">
          <a:xfrm>
            <a:off x="0" y="0"/>
            <a:ext cx="9144000" cy="914400"/>
          </a:xfrm>
          <a:prstGeom prst="rect">
            <a:avLst/>
          </a:prstGeom>
          <a:gradFill rotWithShape="0">
            <a:gsLst>
              <a:gs pos="0">
                <a:srgbClr val="FFFFFF"/>
              </a:gs>
              <a:gs pos="100000">
                <a:srgbClr val="FCD769">
                  <a:alpha val="8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8" name="Rectangle 3">
            <a:extLst>
              <a:ext uri="{FF2B5EF4-FFF2-40B4-BE49-F238E27FC236}">
                <a16:creationId xmlns:a16="http://schemas.microsoft.com/office/drawing/2014/main" id="{454E4BC7-CF10-504B-9D4A-7A465FDA9BB2}"/>
              </a:ext>
            </a:extLst>
          </p:cNvPr>
          <p:cNvSpPr>
            <a:spLocks noGrp="1" noChangeArrowheads="1"/>
          </p:cNvSpPr>
          <p:nvPr>
            <p:ph type="body" idx="1"/>
          </p:nvPr>
        </p:nvSpPr>
        <p:spPr bwMode="auto">
          <a:xfrm>
            <a:off x="0" y="914400"/>
            <a:ext cx="9144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a:p>
            <a:pPr lvl="4"/>
            <a:r>
              <a:rPr lang="fr-FR" altLang="fr-FR" dirty="0"/>
              <a:t>Sixième niveau</a:t>
            </a:r>
          </a:p>
        </p:txBody>
      </p:sp>
      <p:sp>
        <p:nvSpPr>
          <p:cNvPr id="26629" name="Rectangle 5">
            <a:extLst>
              <a:ext uri="{FF2B5EF4-FFF2-40B4-BE49-F238E27FC236}">
                <a16:creationId xmlns:a16="http://schemas.microsoft.com/office/drawing/2014/main" id="{0583B631-7B6E-3849-8C7A-4A6B65D6AAB4}"/>
              </a:ext>
            </a:extLst>
          </p:cNvPr>
          <p:cNvSpPr>
            <a:spLocks noGrp="1" noChangeArrowheads="1"/>
          </p:cNvSpPr>
          <p:nvPr>
            <p:ph type="ftr" sz="quarter" idx="3"/>
          </p:nvPr>
        </p:nvSpPr>
        <p:spPr bwMode="auto">
          <a:xfrm>
            <a:off x="1905000" y="6553200"/>
            <a:ext cx="5257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1">
                <a:latin typeface="Optima" panose="02000503060000020004" pitchFamily="2" charset="0"/>
              </a:defRPr>
            </a:lvl1pPr>
          </a:lstStyle>
          <a:p>
            <a:r>
              <a:rPr lang="fr-FR" altLang="fr-FR" dirty="0"/>
              <a:t>Journée d’étude -  12 octobre 2021</a:t>
            </a:r>
          </a:p>
        </p:txBody>
      </p:sp>
      <p:pic>
        <p:nvPicPr>
          <p:cNvPr id="1030" name="Picture 10">
            <a:extLst>
              <a:ext uri="{FF2B5EF4-FFF2-40B4-BE49-F238E27FC236}">
                <a16:creationId xmlns:a16="http://schemas.microsoft.com/office/drawing/2014/main" id="{C98C5BB6-669D-0A4D-9B7D-ADB65A9CE80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003925"/>
            <a:ext cx="9906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6" name="Rectangle 12">
            <a:extLst>
              <a:ext uri="{FF2B5EF4-FFF2-40B4-BE49-F238E27FC236}">
                <a16:creationId xmlns:a16="http://schemas.microsoft.com/office/drawing/2014/main" id="{577FE07F-8FF4-7C41-A4D5-084138A1DACD}"/>
              </a:ext>
            </a:extLst>
          </p:cNvPr>
          <p:cNvSpPr>
            <a:spLocks noChangeArrowheads="1"/>
          </p:cNvSpPr>
          <p:nvPr/>
        </p:nvSpPr>
        <p:spPr bwMode="auto">
          <a:xfrm>
            <a:off x="-2224088" y="2043113"/>
            <a:ext cx="14288" cy="14287"/>
          </a:xfrm>
          <a:prstGeom prst="rect">
            <a:avLst/>
          </a:prstGeom>
          <a:solidFill>
            <a:srgbClr val="FFFFFF"/>
          </a:solidFill>
          <a:ln w="9525">
            <a:noFill/>
            <a:miter lim="800000"/>
            <a:headEnd/>
            <a:tailEnd/>
          </a:ln>
        </p:spPr>
        <p:txBody>
          <a:bodyPr/>
          <a:lstStyle/>
          <a:p>
            <a:pPr>
              <a:defRPr/>
            </a:pPr>
            <a:endParaRPr lang="fr-FR">
              <a:latin typeface="Times" pitchFamily="-109" charset="0"/>
              <a:ea typeface="+mn-ea"/>
            </a:endParaRPr>
          </a:p>
        </p:txBody>
      </p:sp>
    </p:spTree>
  </p:cSld>
  <p:clrMap bg1="lt1" tx1="dk1" bg2="lt2" tx2="dk2" accent1="accent1" accent2="accent2" accent3="accent3" accent4="accent4" accent5="accent5" accent6="accent6" hlink="hlink" folHlink="folHlink"/>
  <p:sldLayoutIdLst>
    <p:sldLayoutId id="2147484819"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hf sldNum="0" hdr="0" dt="0"/>
  <p:txStyles>
    <p:titleStyle>
      <a:lvl1pPr algn="ctr" rtl="0" eaLnBrk="0" fontAlgn="base" hangingPunct="0">
        <a:spcBef>
          <a:spcPct val="0"/>
        </a:spcBef>
        <a:spcAft>
          <a:spcPct val="0"/>
        </a:spcAft>
        <a:defRPr sz="2800">
          <a:solidFill>
            <a:srgbClr val="760101"/>
          </a:solidFill>
          <a:latin typeface="+mn-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rgbClr val="760101"/>
          </a:solidFill>
          <a:latin typeface="Trebuchet MS"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rgbClr val="760101"/>
          </a:solidFill>
          <a:latin typeface="Trebuchet MS"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rgbClr val="760101"/>
          </a:solidFill>
          <a:latin typeface="Trebuchet MS"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rgbClr val="760101"/>
          </a:solidFill>
          <a:latin typeface="Trebuchet MS" pitchFamily="-110"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2800" b="1">
          <a:solidFill>
            <a:srgbClr val="760101"/>
          </a:solidFill>
          <a:latin typeface="Optima" pitchFamily="-111" charset="0"/>
        </a:defRPr>
      </a:lvl6pPr>
      <a:lvl7pPr marL="914400" algn="ctr" rtl="0" eaLnBrk="0" fontAlgn="base" hangingPunct="0">
        <a:spcBef>
          <a:spcPct val="0"/>
        </a:spcBef>
        <a:spcAft>
          <a:spcPct val="0"/>
        </a:spcAft>
        <a:defRPr sz="2800" b="1">
          <a:solidFill>
            <a:srgbClr val="760101"/>
          </a:solidFill>
          <a:latin typeface="Optima" pitchFamily="-111" charset="0"/>
        </a:defRPr>
      </a:lvl7pPr>
      <a:lvl8pPr marL="1371600" algn="ctr" rtl="0" eaLnBrk="0" fontAlgn="base" hangingPunct="0">
        <a:spcBef>
          <a:spcPct val="0"/>
        </a:spcBef>
        <a:spcAft>
          <a:spcPct val="0"/>
        </a:spcAft>
        <a:defRPr sz="2800" b="1">
          <a:solidFill>
            <a:srgbClr val="760101"/>
          </a:solidFill>
          <a:latin typeface="Optima" pitchFamily="-111" charset="0"/>
        </a:defRPr>
      </a:lvl8pPr>
      <a:lvl9pPr marL="1828800" algn="ctr" rtl="0" eaLnBrk="0" fontAlgn="base" hangingPunct="0">
        <a:spcBef>
          <a:spcPct val="0"/>
        </a:spcBef>
        <a:spcAft>
          <a:spcPct val="0"/>
        </a:spcAft>
        <a:defRPr sz="2800" b="1">
          <a:solidFill>
            <a:srgbClr val="760101"/>
          </a:solidFill>
          <a:latin typeface="Optima" pitchFamily="-111" charset="0"/>
        </a:defRPr>
      </a:lvl9pPr>
    </p:titleStyle>
    <p:bodyStyle>
      <a:lvl1pPr marL="225425" indent="-225425" algn="l" rtl="0" eaLnBrk="0" fontAlgn="base" hangingPunct="0">
        <a:spcBef>
          <a:spcPts val="600"/>
        </a:spcBef>
        <a:spcAft>
          <a:spcPct val="0"/>
        </a:spcAft>
        <a:buClr>
          <a:srgbClr val="800000"/>
        </a:buClr>
        <a:buSzPct val="70000"/>
        <a:buFont typeface="Arial" panose="020B0604020202020204" pitchFamily="34" charset="0"/>
        <a:buChar char="•"/>
        <a:defRPr sz="2400">
          <a:solidFill>
            <a:srgbClr val="760101"/>
          </a:solidFill>
          <a:latin typeface="+mn-lt"/>
          <a:ea typeface="ＭＳ Ｐゴシック" pitchFamily="-111" charset="-128"/>
          <a:cs typeface="ＭＳ Ｐゴシック" pitchFamily="-111" charset="-128"/>
        </a:defRPr>
      </a:lvl1pPr>
      <a:lvl2pPr marL="720725" indent="-358775" algn="l" rtl="0" eaLnBrk="0" fontAlgn="base" hangingPunct="0">
        <a:spcBef>
          <a:spcPts val="600"/>
        </a:spcBef>
        <a:spcAft>
          <a:spcPct val="0"/>
        </a:spcAft>
        <a:buClr>
          <a:srgbClr val="760101"/>
        </a:buClr>
        <a:buSzPct val="75000"/>
        <a:buFont typeface="Monotype Sorts" pitchFamily="2" charset="2"/>
        <a:buChar char="o"/>
        <a:defRPr sz="2200" b="0">
          <a:solidFill>
            <a:schemeClr val="tx1"/>
          </a:solidFill>
          <a:latin typeface="+mn-lt"/>
          <a:ea typeface="ＭＳ Ｐゴシック" pitchFamily="-111" charset="-128"/>
        </a:defRPr>
      </a:lvl2pPr>
      <a:lvl3pPr marL="1079500" indent="-358775" algn="l" rtl="0" eaLnBrk="0" fontAlgn="base" hangingPunct="0">
        <a:spcBef>
          <a:spcPts val="600"/>
        </a:spcBef>
        <a:spcAft>
          <a:spcPct val="0"/>
        </a:spcAft>
        <a:buClr>
          <a:srgbClr val="760101"/>
        </a:buClr>
        <a:buSzPct val="80000"/>
        <a:buFont typeface="Wingdings" pitchFamily="2" charset="2"/>
        <a:buChar char="Ø"/>
        <a:defRPr sz="2000">
          <a:solidFill>
            <a:schemeClr val="tx1"/>
          </a:solidFill>
          <a:latin typeface="+mn-lt"/>
          <a:ea typeface="ＭＳ Ｐゴシック" pitchFamily="-111" charset="-128"/>
        </a:defRPr>
      </a:lvl3pPr>
      <a:lvl4pPr marL="1438275" indent="-225425" algn="l" rtl="0" eaLnBrk="0" fontAlgn="base" hangingPunct="0">
        <a:spcBef>
          <a:spcPts val="600"/>
        </a:spcBef>
        <a:spcAft>
          <a:spcPct val="0"/>
        </a:spcAft>
        <a:buFont typeface="Times" pitchFamily="2" charset="0"/>
        <a:buChar char="•"/>
        <a:defRPr>
          <a:solidFill>
            <a:schemeClr val="tx1"/>
          </a:solidFill>
          <a:latin typeface="+mn-lt"/>
          <a:ea typeface="ＭＳ Ｐゴシック" pitchFamily="-111" charset="-128"/>
        </a:defRPr>
      </a:lvl4pPr>
      <a:lvl5pPr marL="1797050" indent="-225425" algn="l" rtl="0" eaLnBrk="0" fontAlgn="base" hangingPunct="0">
        <a:spcBef>
          <a:spcPts val="600"/>
        </a:spcBef>
        <a:spcAft>
          <a:spcPct val="0"/>
        </a:spcAft>
        <a:buFont typeface="Wingdings" pitchFamily="2" charset="2"/>
        <a:buChar char="§"/>
        <a:defRPr sz="1600">
          <a:solidFill>
            <a:schemeClr val="tx1"/>
          </a:solidFill>
          <a:latin typeface="+mn-lt"/>
          <a:ea typeface="ＭＳ Ｐゴシック" pitchFamily="-111" charset="-128"/>
        </a:defRPr>
      </a:lvl5pPr>
      <a:lvl6pPr marL="2152650" indent="-228600" algn="l" rtl="0" eaLnBrk="0" fontAlgn="base" hangingPunct="0">
        <a:spcBef>
          <a:spcPct val="20000"/>
        </a:spcBef>
        <a:spcAft>
          <a:spcPct val="0"/>
        </a:spcAft>
        <a:buFont typeface="Wingdings" charset="2"/>
        <a:buChar char="ü"/>
        <a:defRPr sz="1400">
          <a:solidFill>
            <a:schemeClr val="tx1"/>
          </a:solidFill>
          <a:latin typeface="+mj-lt"/>
          <a:ea typeface="ＭＳ Ｐゴシック" pitchFamily="-111" charset="-128"/>
        </a:defRPr>
      </a:lvl6pPr>
      <a:lvl7pPr marL="3267075" indent="-228600" algn="l" rtl="0" eaLnBrk="0" fontAlgn="base" hangingPunct="0">
        <a:spcBef>
          <a:spcPct val="20000"/>
        </a:spcBef>
        <a:spcAft>
          <a:spcPct val="0"/>
        </a:spcAft>
        <a:buChar char="»"/>
        <a:defRPr sz="2000">
          <a:solidFill>
            <a:schemeClr val="tx1"/>
          </a:solidFill>
          <a:latin typeface="+mj-lt"/>
          <a:ea typeface="ＭＳ Ｐゴシック" pitchFamily="-111" charset="-128"/>
        </a:defRPr>
      </a:lvl7pPr>
      <a:lvl8pPr marL="3724275" indent="-228600" algn="l" rtl="0" eaLnBrk="0" fontAlgn="base" hangingPunct="0">
        <a:spcBef>
          <a:spcPct val="20000"/>
        </a:spcBef>
        <a:spcAft>
          <a:spcPct val="0"/>
        </a:spcAft>
        <a:buChar char="»"/>
        <a:defRPr sz="2000">
          <a:solidFill>
            <a:schemeClr val="tx1"/>
          </a:solidFill>
          <a:latin typeface="+mj-lt"/>
          <a:ea typeface="ＭＳ Ｐゴシック" pitchFamily="-111" charset="-128"/>
        </a:defRPr>
      </a:lvl8pPr>
      <a:lvl9pPr marL="4181475" indent="-228600" algn="l" rtl="0" eaLnBrk="0" fontAlgn="base" hangingPunct="0">
        <a:spcBef>
          <a:spcPct val="20000"/>
        </a:spcBef>
        <a:spcAft>
          <a:spcPct val="0"/>
        </a:spcAft>
        <a:buChar char="»"/>
        <a:defRPr sz="2000">
          <a:solidFill>
            <a:schemeClr val="tx1"/>
          </a:solidFill>
          <a:latin typeface="+mj-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55000">
              <a:schemeClr val="bg1"/>
            </a:gs>
            <a:gs pos="0">
              <a:schemeClr val="bg1"/>
            </a:gs>
            <a:gs pos="100000">
              <a:srgbClr val="FCD769"/>
            </a:gs>
          </a:gsLst>
          <a:lin ang="5400000" scaled="1"/>
        </a:gra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7DA66C8-847B-7A44-BA95-4E5670C4A6CF}"/>
              </a:ext>
            </a:extLst>
          </p:cNvPr>
          <p:cNvSpPr>
            <a:spLocks noGrp="1"/>
          </p:cNvSpPr>
          <p:nvPr>
            <p:ph type="subTitle" idx="1"/>
          </p:nvPr>
        </p:nvSpPr>
        <p:spPr>
          <a:xfrm>
            <a:off x="1371600" y="2438400"/>
            <a:ext cx="6400800" cy="2142728"/>
          </a:xfrm>
        </p:spPr>
        <p:txBody>
          <a:bodyPr/>
          <a:lstStyle/>
          <a:p>
            <a:r>
              <a:rPr lang="fr-FR" sz="2400" b="1" dirty="0">
                <a:solidFill>
                  <a:srgbClr val="761714"/>
                </a:solidFill>
              </a:rPr>
              <a:t>Préservons la qualité </a:t>
            </a:r>
            <a:r>
              <a:rPr lang="fr-FR" sz="2400" b="1">
                <a:solidFill>
                  <a:srgbClr val="761714"/>
                </a:solidFill>
              </a:rPr>
              <a:t>des eaux</a:t>
            </a:r>
            <a:br>
              <a:rPr lang="fr-FR" sz="2400" b="1">
                <a:solidFill>
                  <a:srgbClr val="761714"/>
                </a:solidFill>
              </a:rPr>
            </a:br>
            <a:r>
              <a:rPr lang="fr-FR" sz="2400" b="1">
                <a:solidFill>
                  <a:srgbClr val="761714"/>
                </a:solidFill>
              </a:rPr>
              <a:t> </a:t>
            </a:r>
            <a:r>
              <a:rPr lang="fr-FR" sz="2400" b="1" dirty="0">
                <a:solidFill>
                  <a:srgbClr val="761714"/>
                </a:solidFill>
              </a:rPr>
              <a:t>de la nappe de Dijon Sud !</a:t>
            </a:r>
          </a:p>
          <a:p>
            <a:endParaRPr lang="fr-FR" sz="2400" b="1" dirty="0">
              <a:solidFill>
                <a:srgbClr val="761714"/>
              </a:solidFill>
            </a:endParaRPr>
          </a:p>
          <a:p>
            <a:r>
              <a:rPr lang="fr-FR" b="1" dirty="0">
                <a:solidFill>
                  <a:srgbClr val="761714"/>
                </a:solidFill>
              </a:rPr>
              <a:t>Retour d’expérience sur les facteurs de réussite </a:t>
            </a:r>
          </a:p>
          <a:p>
            <a:r>
              <a:rPr lang="fr-FR" b="1" dirty="0">
                <a:solidFill>
                  <a:srgbClr val="761714"/>
                </a:solidFill>
              </a:rPr>
              <a:t>des politiques de préservation de la qualité de l’eau</a:t>
            </a:r>
          </a:p>
        </p:txBody>
      </p:sp>
      <p:pic>
        <p:nvPicPr>
          <p:cNvPr id="4" name="Image 3" descr="Logo_Nappe_dijon_s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616" y="188641"/>
            <a:ext cx="1970744" cy="1872207"/>
          </a:xfrm>
          <a:prstGeom prst="rect">
            <a:avLst/>
          </a:prstGeom>
        </p:spPr>
      </p:pic>
      <p:pic>
        <p:nvPicPr>
          <p:cNvPr id="7" name="Image 6"/>
          <p:cNvPicPr>
            <a:picLocks noChangeAspect="1"/>
          </p:cNvPicPr>
          <p:nvPr/>
        </p:nvPicPr>
        <p:blipFill>
          <a:blip r:embed="rId4"/>
          <a:stretch>
            <a:fillRect/>
          </a:stretch>
        </p:blipFill>
        <p:spPr>
          <a:xfrm>
            <a:off x="1331640" y="764704"/>
            <a:ext cx="1238596" cy="11085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mesures de réduction de la fertilisation</a:t>
            </a:r>
          </a:p>
        </p:txBody>
      </p:sp>
      <p:sp>
        <p:nvSpPr>
          <p:cNvPr id="3" name="Espace réservé du contenu 2"/>
          <p:cNvSpPr>
            <a:spLocks noGrp="1"/>
          </p:cNvSpPr>
          <p:nvPr>
            <p:ph idx="1"/>
          </p:nvPr>
        </p:nvSpPr>
        <p:spPr>
          <a:xfrm>
            <a:off x="0" y="914400"/>
            <a:ext cx="9144000" cy="5754960"/>
          </a:xfrm>
        </p:spPr>
        <p:txBody>
          <a:bodyPr/>
          <a:lstStyle/>
          <a:p>
            <a:pPr lvl="1"/>
            <a:r>
              <a:rPr lang="fr-FR" sz="1800" b="1" i="1" dirty="0"/>
              <a:t>Une </a:t>
            </a:r>
            <a:r>
              <a:rPr lang="fr-FR" sz="1800" b="1" i="1" dirty="0">
                <a:solidFill>
                  <a:schemeClr val="accent2"/>
                </a:solidFill>
              </a:rPr>
              <a:t>efficacité environnementale limitée</a:t>
            </a:r>
            <a:r>
              <a:rPr lang="fr-FR" sz="1800" b="1" i="1" dirty="0"/>
              <a:t>.</a:t>
            </a:r>
          </a:p>
          <a:p>
            <a:pPr marL="361950" lvl="1" indent="0">
              <a:buNone/>
            </a:pPr>
            <a:endParaRPr lang="fr-FR" sz="1800" b="1" i="1" dirty="0"/>
          </a:p>
          <a:p>
            <a:pPr lvl="1"/>
            <a:r>
              <a:rPr lang="fr-FR" sz="1800" b="1" i="1" dirty="0"/>
              <a:t>Une controverse moins vive que pour les mesures de réduction des pesticides</a:t>
            </a:r>
          </a:p>
          <a:p>
            <a:pPr lvl="2"/>
            <a:r>
              <a:rPr lang="fr-FR" sz="1600" i="1" dirty="0"/>
              <a:t>Ces mesures engendrent des efforts de raisonnement de la fertilisation, mais qui ne permettent qu’une réduction limitée des apports et peu durable dans le temps.</a:t>
            </a:r>
          </a:p>
          <a:p>
            <a:pPr marL="720725" lvl="2" indent="0">
              <a:buNone/>
            </a:pPr>
            <a:endParaRPr lang="fr-FR" sz="1600" i="1" dirty="0"/>
          </a:p>
          <a:p>
            <a:pPr lvl="1"/>
            <a:r>
              <a:rPr lang="fr-FR" sz="1800" b="1" i="1" dirty="0"/>
              <a:t>Un point de débat persiste néanmoins sur</a:t>
            </a:r>
            <a:r>
              <a:rPr lang="fr-FR" sz="1800" b="1" i="1" dirty="0">
                <a:solidFill>
                  <a:schemeClr val="accent2"/>
                </a:solidFill>
              </a:rPr>
              <a:t> les conditions d’accompagnement des mesures de réduction de la fertilisation :</a:t>
            </a:r>
          </a:p>
          <a:p>
            <a:pPr lvl="2"/>
            <a:r>
              <a:rPr lang="fr-FR" sz="1600" i="1" dirty="0"/>
              <a:t>Deux études mettent en avant la perspective d’améliorer l’efficacité environnementale par : (1) de meilleurs outils de pilotage et/ou (2) par des démarches à obligation de résultats.</a:t>
            </a:r>
          </a:p>
          <a:p>
            <a:pPr lvl="2"/>
            <a:r>
              <a:rPr lang="fr-FR" sz="1600" i="1" dirty="0"/>
              <a:t>Mais nécessitant un degré d’équipement et d’accompagnement des démarches difficilement généralisable.</a:t>
            </a:r>
          </a:p>
          <a:p>
            <a:pPr marL="720725" lvl="2" indent="0">
              <a:buNone/>
            </a:pPr>
            <a:endParaRPr lang="fr-FR" sz="1800" dirty="0"/>
          </a:p>
          <a:p>
            <a:pPr lvl="1"/>
            <a:r>
              <a:rPr lang="fr-FR" sz="1800" b="1" i="1" dirty="0"/>
              <a:t>Un résultat structurant éclairant ce débat :</a:t>
            </a:r>
          </a:p>
          <a:p>
            <a:pPr lvl="2"/>
            <a:r>
              <a:rPr lang="fr-FR" sz="1600" i="1" dirty="0"/>
              <a:t>"Tant qu’il n’y a pas de révision à la baisse de l’objectif de rendement, un pilotage de la fertilisation, aussi optimisé soit-il, ne permet pas de limiter suffisamment les pertes pour une amélioration significative de l’efficacité environnementale"</a:t>
            </a:r>
          </a:p>
          <a:p>
            <a:pPr lvl="1"/>
            <a:endParaRPr lang="fr-FR" sz="1800" dirty="0"/>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258003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Cultures Intermédiaires Pièges à Nitrates (CIPAN)</a:t>
            </a:r>
          </a:p>
        </p:txBody>
      </p:sp>
      <p:sp>
        <p:nvSpPr>
          <p:cNvPr id="3" name="Espace réservé du contenu 2"/>
          <p:cNvSpPr>
            <a:spLocks noGrp="1"/>
          </p:cNvSpPr>
          <p:nvPr>
            <p:ph idx="1"/>
          </p:nvPr>
        </p:nvSpPr>
        <p:spPr>
          <a:xfrm>
            <a:off x="0" y="914400"/>
            <a:ext cx="9144000" cy="5754960"/>
          </a:xfrm>
        </p:spPr>
        <p:txBody>
          <a:bodyPr/>
          <a:lstStyle/>
          <a:p>
            <a:pPr lvl="1"/>
            <a:endParaRPr lang="fr-FR" sz="2000" b="1" i="1" dirty="0"/>
          </a:p>
          <a:p>
            <a:pPr lvl="1"/>
            <a:endParaRPr lang="fr-FR" sz="2000" b="1" i="1" dirty="0"/>
          </a:p>
          <a:p>
            <a:pPr lvl="1"/>
            <a:r>
              <a:rPr lang="fr-FR" b="1" i="1" dirty="0"/>
              <a:t>Une </a:t>
            </a:r>
            <a:r>
              <a:rPr lang="fr-FR" b="1" i="1" dirty="0">
                <a:solidFill>
                  <a:schemeClr val="accent2"/>
                </a:solidFill>
              </a:rPr>
              <a:t>bonne efficacité </a:t>
            </a:r>
            <a:r>
              <a:rPr lang="fr-FR" b="1" i="1" dirty="0"/>
              <a:t>« unitaire » des CIPAN pour limiter les risques de transferts de nitrates.</a:t>
            </a:r>
          </a:p>
          <a:p>
            <a:pPr marL="361950" lvl="1" indent="0">
              <a:buNone/>
            </a:pPr>
            <a:endParaRPr lang="fr-FR" sz="1800" b="1" i="1" dirty="0"/>
          </a:p>
          <a:p>
            <a:pPr lvl="1"/>
            <a:r>
              <a:rPr lang="fr-FR" b="1" i="1" dirty="0">
                <a:solidFill>
                  <a:schemeClr val="accent2"/>
                </a:solidFill>
              </a:rPr>
              <a:t>Pas de controverse sur son efficacité</a:t>
            </a:r>
            <a:r>
              <a:rPr lang="fr-FR" b="1" i="1" dirty="0"/>
              <a:t>, mais des points de vigilances :</a:t>
            </a:r>
          </a:p>
          <a:p>
            <a:pPr lvl="2"/>
            <a:r>
              <a:rPr lang="fr-FR" sz="1900" i="1" dirty="0"/>
              <a:t>L’efficacité dépend fortement des caractéristiques pédoclimatiques et hydrologiques locales et des conditions d’implantation (choix des cultures, date d’implantation, …)</a:t>
            </a:r>
          </a:p>
          <a:p>
            <a:pPr lvl="2"/>
            <a:endParaRPr lang="fr-FR" sz="1900" i="1" dirty="0"/>
          </a:p>
          <a:p>
            <a:pPr lvl="2"/>
            <a:r>
              <a:rPr lang="fr-FR" sz="1900" i="1" dirty="0"/>
              <a:t>De plus, "la généralisation des CIPAN, si elle permet une amélioration significative par rapport à une hypothèse de maintien des pratiques actuelles, n’est pas suffisante à elle seule pour améliorer significativement la qualité de l’eau à long terme."</a:t>
            </a:r>
          </a:p>
          <a:p>
            <a:pPr lvl="2"/>
            <a:endParaRPr lang="fr-FR" sz="1800" dirty="0"/>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6328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infrastructures agroécologiques </a:t>
            </a:r>
            <a:r>
              <a:rPr lang="fr-FR" sz="2600" dirty="0"/>
              <a:t>(haies, bandes végétalisées zones humides, mares,..)</a:t>
            </a:r>
          </a:p>
        </p:txBody>
      </p:sp>
      <p:sp>
        <p:nvSpPr>
          <p:cNvPr id="3" name="Espace réservé du contenu 2"/>
          <p:cNvSpPr>
            <a:spLocks noGrp="1"/>
          </p:cNvSpPr>
          <p:nvPr>
            <p:ph idx="1"/>
          </p:nvPr>
        </p:nvSpPr>
        <p:spPr>
          <a:xfrm>
            <a:off x="0" y="914400"/>
            <a:ext cx="9144000" cy="5754960"/>
          </a:xfrm>
        </p:spPr>
        <p:txBody>
          <a:bodyPr/>
          <a:lstStyle/>
          <a:p>
            <a:pPr lvl="1"/>
            <a:endParaRPr lang="fr-FR" b="1" i="1" dirty="0"/>
          </a:p>
          <a:p>
            <a:pPr lvl="1"/>
            <a:r>
              <a:rPr lang="fr-FR" b="1" i="1" dirty="0"/>
              <a:t>Une </a:t>
            </a:r>
            <a:r>
              <a:rPr lang="fr-FR" b="1" i="1" dirty="0">
                <a:solidFill>
                  <a:schemeClr val="accent2"/>
                </a:solidFill>
              </a:rPr>
              <a:t>bonne efficacité </a:t>
            </a:r>
            <a:r>
              <a:rPr lang="fr-FR" b="1" i="1" dirty="0"/>
              <a:t>« unitaire » des infrastructures agroécologiques sur la limitation des transferts d’intrants</a:t>
            </a:r>
          </a:p>
          <a:p>
            <a:pPr marL="361950" lvl="1" indent="0">
              <a:buNone/>
            </a:pPr>
            <a:endParaRPr lang="fr-FR" sz="2000" b="1" i="1" dirty="0"/>
          </a:p>
          <a:p>
            <a:pPr lvl="1"/>
            <a:r>
              <a:rPr lang="fr-FR" b="1" i="1" dirty="0">
                <a:solidFill>
                  <a:schemeClr val="accent2"/>
                </a:solidFill>
              </a:rPr>
              <a:t>Pas de controverse sur son efficacité</a:t>
            </a:r>
            <a:r>
              <a:rPr lang="fr-FR" b="1" i="1" dirty="0"/>
              <a:t>, mais des points de vigilances:</a:t>
            </a:r>
          </a:p>
          <a:p>
            <a:pPr lvl="2"/>
            <a:r>
              <a:rPr lang="fr-FR" sz="1900" i="1" dirty="0"/>
              <a:t>L’efficacité dépend fortement des caractéristiques pédoclimatiques et hydrologiques locales et des conditions d’implantation (type de végétation et hauteurs des bandes enherbées par exemple) et à l’organisation spatiale des IAE ;</a:t>
            </a:r>
          </a:p>
          <a:p>
            <a:pPr marL="720725" lvl="2" indent="0">
              <a:buNone/>
            </a:pPr>
            <a:endParaRPr lang="fr-FR" sz="1900" i="1" dirty="0"/>
          </a:p>
          <a:p>
            <a:pPr lvl="2"/>
            <a:r>
              <a:rPr lang="fr-FR" sz="1900" i="1" dirty="0"/>
              <a:t>Leur mise en </a:t>
            </a:r>
            <a:r>
              <a:rPr lang="fr-FR" sz="1900" i="1" dirty="0">
                <a:solidFill>
                  <a:srgbClr val="000000"/>
                </a:solidFill>
              </a:rPr>
              <a:t>place n’est pas suffisante en soi et ne dispense pas de la mise en œuvre d’autres actions </a:t>
            </a:r>
            <a:r>
              <a:rPr lang="fr-FR" sz="1900" i="1" dirty="0"/>
              <a:t>visant à réduire les intrants.</a:t>
            </a:r>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74833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L’agriculture biologique</a:t>
            </a:r>
            <a:endParaRPr lang="fr-FR" sz="2600" dirty="0"/>
          </a:p>
        </p:txBody>
      </p:sp>
      <p:sp>
        <p:nvSpPr>
          <p:cNvPr id="3" name="Espace réservé du contenu 2"/>
          <p:cNvSpPr>
            <a:spLocks noGrp="1"/>
          </p:cNvSpPr>
          <p:nvPr>
            <p:ph idx="1"/>
          </p:nvPr>
        </p:nvSpPr>
        <p:spPr>
          <a:xfrm>
            <a:off x="0" y="914400"/>
            <a:ext cx="9144000" cy="5754960"/>
          </a:xfrm>
        </p:spPr>
        <p:txBody>
          <a:bodyPr/>
          <a:lstStyle/>
          <a:p>
            <a:pPr lvl="1"/>
            <a:r>
              <a:rPr lang="fr-FR" sz="2000" b="1" i="1" dirty="0"/>
              <a:t>Sur le paramètre </a:t>
            </a:r>
            <a:r>
              <a:rPr lang="fr-FR" sz="2000" b="1" i="1" dirty="0">
                <a:solidFill>
                  <a:schemeClr val="accent2"/>
                </a:solidFill>
              </a:rPr>
              <a:t>« pesticides »</a:t>
            </a:r>
            <a:r>
              <a:rPr lang="fr-FR" sz="2000" b="1" i="1" dirty="0"/>
              <a:t>, l’efficacité environnementale de l’agriculture biologique </a:t>
            </a:r>
            <a:r>
              <a:rPr lang="fr-FR" sz="2000" b="1" i="1" dirty="0">
                <a:solidFill>
                  <a:schemeClr val="accent2"/>
                </a:solidFill>
              </a:rPr>
              <a:t>est avérée et non controversée.</a:t>
            </a:r>
          </a:p>
          <a:p>
            <a:pPr lvl="1"/>
            <a:r>
              <a:rPr lang="fr-FR" sz="2000" b="1" i="1" dirty="0"/>
              <a:t>Avec des points de vigilances :</a:t>
            </a:r>
          </a:p>
          <a:p>
            <a:pPr lvl="2"/>
            <a:r>
              <a:rPr lang="fr-FR" sz="1800" dirty="0"/>
              <a:t>Sur l’application de cuivre et de soufre, qui n’ont pas d’impacts en termes de qualité de l’eau, mais qui peuvent dégrader la qualité des sols s’ils sont appliqués en excès (viticulture).</a:t>
            </a:r>
          </a:p>
          <a:p>
            <a:pPr lvl="1"/>
            <a:endParaRPr lang="fr-FR" sz="2000" b="1" i="1" dirty="0"/>
          </a:p>
          <a:p>
            <a:pPr lvl="1"/>
            <a:r>
              <a:rPr lang="fr-FR" sz="2000" b="1" i="1" dirty="0"/>
              <a:t>Sur le paramètre </a:t>
            </a:r>
            <a:r>
              <a:rPr lang="fr-FR" sz="2000" b="1" i="1" dirty="0">
                <a:solidFill>
                  <a:schemeClr val="accent2"/>
                </a:solidFill>
              </a:rPr>
              <a:t>« nitrates »</a:t>
            </a:r>
            <a:r>
              <a:rPr lang="fr-FR" sz="2000" b="1" i="1" dirty="0"/>
              <a:t>, l’efficacité environnementale de l’agriculture biologique est </a:t>
            </a:r>
            <a:r>
              <a:rPr lang="fr-FR" sz="2000" b="1" i="1" dirty="0">
                <a:solidFill>
                  <a:schemeClr val="accent2"/>
                </a:solidFill>
              </a:rPr>
              <a:t>positive en moyenne</a:t>
            </a:r>
            <a:r>
              <a:rPr lang="fr-FR" sz="2000" b="1" i="1" dirty="0"/>
              <a:t>.</a:t>
            </a:r>
            <a:endParaRPr lang="fr-FR" sz="2000" b="1" i="1" dirty="0">
              <a:solidFill>
                <a:schemeClr val="accent2"/>
              </a:solidFill>
            </a:endParaRPr>
          </a:p>
          <a:p>
            <a:pPr lvl="1"/>
            <a:r>
              <a:rPr lang="fr-FR" sz="2000" b="1" i="1" dirty="0"/>
              <a:t>Avec des points de vigilances :</a:t>
            </a:r>
          </a:p>
          <a:p>
            <a:pPr lvl="2"/>
            <a:r>
              <a:rPr lang="fr-FR" sz="1800" dirty="0"/>
              <a:t>Il existe des variations importantes dans les résultats mesurés, selon les contextes, les systèmes de production et les pratiques des agriculteurs. Notamment le risque de lixiviation au moment du retournement de prairie temporaire dans les rotations et les systèmes maraichers riche en apport de fertilisant.</a:t>
            </a:r>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154038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prairies (extensives et intensives)</a:t>
            </a:r>
            <a:endParaRPr lang="fr-FR" sz="2600" dirty="0"/>
          </a:p>
        </p:txBody>
      </p:sp>
      <p:sp>
        <p:nvSpPr>
          <p:cNvPr id="3" name="Espace réservé du contenu 2"/>
          <p:cNvSpPr>
            <a:spLocks noGrp="1"/>
          </p:cNvSpPr>
          <p:nvPr>
            <p:ph idx="1"/>
          </p:nvPr>
        </p:nvSpPr>
        <p:spPr>
          <a:xfrm>
            <a:off x="0" y="914400"/>
            <a:ext cx="9144000" cy="5754960"/>
          </a:xfrm>
        </p:spPr>
        <p:txBody>
          <a:bodyPr/>
          <a:lstStyle/>
          <a:p>
            <a:pPr lvl="1"/>
            <a:endParaRPr lang="fr-FR" sz="2400" b="1" i="1" dirty="0"/>
          </a:p>
          <a:p>
            <a:pPr lvl="1"/>
            <a:r>
              <a:rPr lang="fr-FR" sz="2400" b="1" i="1" dirty="0"/>
              <a:t>L’efficacité environnementale </a:t>
            </a:r>
            <a:r>
              <a:rPr lang="fr-FR" sz="2400" b="1" i="1" dirty="0">
                <a:solidFill>
                  <a:schemeClr val="accent2"/>
                </a:solidFill>
              </a:rPr>
              <a:t>est avérée </a:t>
            </a:r>
            <a:r>
              <a:rPr lang="fr-FR" sz="2400" b="1" i="1" dirty="0"/>
              <a:t>pour les prairies permanentes </a:t>
            </a:r>
            <a:r>
              <a:rPr lang="fr-FR" sz="2400" b="1" i="1" dirty="0">
                <a:solidFill>
                  <a:schemeClr val="accent2"/>
                </a:solidFill>
              </a:rPr>
              <a:t>extensives.</a:t>
            </a:r>
          </a:p>
          <a:p>
            <a:pPr lvl="1"/>
            <a:endParaRPr lang="fr-FR" sz="2400" b="1" i="1" dirty="0">
              <a:solidFill>
                <a:schemeClr val="accent2"/>
              </a:solidFill>
            </a:endParaRPr>
          </a:p>
          <a:p>
            <a:pPr lvl="1"/>
            <a:r>
              <a:rPr lang="fr-FR" sz="2400" b="1" i="1" dirty="0">
                <a:solidFill>
                  <a:schemeClr val="accent2"/>
                </a:solidFill>
              </a:rPr>
              <a:t>Plus difficile </a:t>
            </a:r>
            <a:r>
              <a:rPr lang="fr-FR" sz="2400" b="1" i="1" dirty="0"/>
              <a:t>de conclure pour d’autres </a:t>
            </a:r>
            <a:r>
              <a:rPr lang="fr-FR" sz="2400" b="1" i="1" dirty="0">
                <a:solidFill>
                  <a:schemeClr val="accent2"/>
                </a:solidFill>
              </a:rPr>
              <a:t>types de prairies </a:t>
            </a:r>
            <a:r>
              <a:rPr lang="fr-FR" sz="2400" b="1" i="1" dirty="0"/>
              <a:t>car dépendant :</a:t>
            </a:r>
          </a:p>
          <a:p>
            <a:pPr lvl="2"/>
            <a:r>
              <a:rPr lang="fr-FR" i="1" dirty="0"/>
              <a:t>du niveau de chargement en bétail pour les prairies pâturées ;</a:t>
            </a:r>
          </a:p>
          <a:p>
            <a:pPr lvl="2"/>
            <a:r>
              <a:rPr lang="fr-FR" i="1" dirty="0"/>
              <a:t>de la quantité d’intrants utilisés ;</a:t>
            </a:r>
          </a:p>
          <a:p>
            <a:pPr lvl="2"/>
            <a:r>
              <a:rPr lang="fr-FR" i="1" dirty="0"/>
              <a:t>De la fréquence de retournement des prairies temporaires lorsque insérées dans une rotation (risque de lixiviation).</a:t>
            </a:r>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113108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boisement</a:t>
            </a:r>
            <a:endParaRPr lang="fr-FR" sz="2600" dirty="0"/>
          </a:p>
        </p:txBody>
      </p:sp>
      <p:sp>
        <p:nvSpPr>
          <p:cNvPr id="3" name="Espace réservé du contenu 2"/>
          <p:cNvSpPr>
            <a:spLocks noGrp="1"/>
          </p:cNvSpPr>
          <p:nvPr>
            <p:ph idx="1"/>
          </p:nvPr>
        </p:nvSpPr>
        <p:spPr>
          <a:xfrm>
            <a:off x="0" y="914400"/>
            <a:ext cx="9144000" cy="5754960"/>
          </a:xfrm>
        </p:spPr>
        <p:txBody>
          <a:bodyPr/>
          <a:lstStyle/>
          <a:p>
            <a:pPr lvl="1"/>
            <a:endParaRPr lang="fr-FR" sz="2400" b="1" i="1" dirty="0"/>
          </a:p>
          <a:p>
            <a:pPr lvl="1"/>
            <a:r>
              <a:rPr lang="fr-FR" sz="2400" b="1" i="1" dirty="0"/>
              <a:t>L’efficacité environnementale </a:t>
            </a:r>
            <a:r>
              <a:rPr lang="fr-FR" sz="2400" b="1" i="1" dirty="0">
                <a:solidFill>
                  <a:schemeClr val="accent2"/>
                </a:solidFill>
              </a:rPr>
              <a:t>est avérée </a:t>
            </a:r>
            <a:r>
              <a:rPr lang="fr-FR" sz="2400" b="1" i="1" dirty="0"/>
              <a:t>pour le boisement.</a:t>
            </a:r>
          </a:p>
          <a:p>
            <a:pPr lvl="2"/>
            <a:r>
              <a:rPr lang="fr-FR" i="1" dirty="0"/>
              <a:t>Notamment en ce qui concerne les nitrates (il existe moins de données sur les pesticides)</a:t>
            </a:r>
          </a:p>
          <a:p>
            <a:pPr lvl="2"/>
            <a:endParaRPr lang="fr-FR" i="1" dirty="0"/>
          </a:p>
          <a:p>
            <a:pPr lvl="1"/>
            <a:r>
              <a:rPr lang="fr-FR" sz="2400" b="1" i="1" dirty="0"/>
              <a:t>Avec des points de vigilances :</a:t>
            </a:r>
          </a:p>
          <a:p>
            <a:pPr lvl="2"/>
            <a:r>
              <a:rPr lang="fr-FR" i="1" dirty="0"/>
              <a:t>Un enjeu d’implantation dans l’espace des surfaces boisées, puisque l’efficacité à l’échelle d’une AAC dépend du taux de surfaces boisées et de leur localisation ;</a:t>
            </a:r>
          </a:p>
          <a:p>
            <a:pPr lvl="2"/>
            <a:r>
              <a:rPr lang="fr-FR" i="1" dirty="0"/>
              <a:t>Un risque sur certaines pratiques forestières : la </a:t>
            </a:r>
            <a:r>
              <a:rPr lang="fr-FR" i="1" dirty="0">
                <a:solidFill>
                  <a:srgbClr val="000000"/>
                </a:solidFill>
              </a:rPr>
              <a:t>coupe à blanc </a:t>
            </a:r>
            <a:r>
              <a:rPr lang="fr-FR" i="1" dirty="0"/>
              <a:t>(érosion, biodiversité, niveau d’eau,…) mais reste limité.</a:t>
            </a:r>
          </a:p>
          <a:p>
            <a:pPr lvl="2"/>
            <a:endParaRPr lang="fr-FR" sz="2200" b="1" i="1" dirty="0"/>
          </a:p>
          <a:p>
            <a:pPr lvl="2"/>
            <a:endParaRPr lang="fr-FR" i="1" dirty="0"/>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164725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L’agroforesterie</a:t>
            </a:r>
            <a:endParaRPr lang="fr-FR" sz="2600" dirty="0"/>
          </a:p>
        </p:txBody>
      </p:sp>
      <p:sp>
        <p:nvSpPr>
          <p:cNvPr id="3" name="Espace réservé du contenu 2"/>
          <p:cNvSpPr>
            <a:spLocks noGrp="1"/>
          </p:cNvSpPr>
          <p:nvPr>
            <p:ph idx="1"/>
          </p:nvPr>
        </p:nvSpPr>
        <p:spPr>
          <a:xfrm>
            <a:off x="0" y="914400"/>
            <a:ext cx="9144000" cy="5754960"/>
          </a:xfrm>
        </p:spPr>
        <p:txBody>
          <a:bodyPr/>
          <a:lstStyle/>
          <a:p>
            <a:pPr lvl="1"/>
            <a:endParaRPr lang="fr-FR" sz="2400" b="1" i="1" dirty="0"/>
          </a:p>
          <a:p>
            <a:pPr lvl="1"/>
            <a:r>
              <a:rPr lang="fr-FR" sz="2400" b="1" i="1" dirty="0"/>
              <a:t>L’efficacité environnementale de l’agroforesterie pour limiter les transferts de nitrates (lixiviation) semble </a:t>
            </a:r>
            <a:r>
              <a:rPr lang="fr-FR" sz="2400" b="1" i="1" dirty="0">
                <a:solidFill>
                  <a:schemeClr val="accent2"/>
                </a:solidFill>
              </a:rPr>
              <a:t>a priori forte </a:t>
            </a:r>
            <a:endParaRPr lang="fr-FR" sz="2400" b="1" i="1" dirty="0"/>
          </a:p>
          <a:p>
            <a:pPr lvl="2"/>
            <a:r>
              <a:rPr lang="fr-FR" i="1" dirty="0"/>
              <a:t>Conclusion peu robuste </a:t>
            </a:r>
            <a:r>
              <a:rPr lang="fr-FR" i="1" dirty="0">
                <a:solidFill>
                  <a:srgbClr val="000000"/>
                </a:solidFill>
              </a:rPr>
              <a:t>car issue </a:t>
            </a:r>
            <a:r>
              <a:rPr lang="fr-FR" i="1" dirty="0"/>
              <a:t>des résultats d’une seule étude. Très peu de travaux existant confirmant cette efficacité.</a:t>
            </a:r>
          </a:p>
          <a:p>
            <a:pPr lvl="2"/>
            <a:endParaRPr lang="fr-FR" i="1" dirty="0"/>
          </a:p>
          <a:p>
            <a:pPr lvl="1"/>
            <a:r>
              <a:rPr lang="fr-FR" sz="2400" b="1" i="1" dirty="0"/>
              <a:t>Avec des points de vigilances :</a:t>
            </a:r>
          </a:p>
          <a:p>
            <a:pPr lvl="2"/>
            <a:r>
              <a:rPr lang="fr-FR" dirty="0"/>
              <a:t>l’efficacité d’un passage à l’agroforesterie n’est pas immédiate : l’efficacité sur les transferts n’est effective que quand le système racinaire des arbres s’est suffisamment développé, c’est-à-dire au bout d’une période de 5 à 10 ans.</a:t>
            </a:r>
            <a:endParaRPr lang="fr-FR" i="1" dirty="0"/>
          </a:p>
          <a:p>
            <a:pPr lvl="2"/>
            <a:endParaRPr lang="fr-FR" sz="2200" b="1" i="1" dirty="0"/>
          </a:p>
          <a:p>
            <a:pPr lvl="2"/>
            <a:endParaRPr lang="fr-FR" i="1" dirty="0"/>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240975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1CBB8-B3BA-CD4F-9500-3CC5463F7DF9}"/>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6EE93785-DF77-A74E-AC07-CEC1EE550435}"/>
              </a:ext>
            </a:extLst>
          </p:cNvPr>
          <p:cNvSpPr>
            <a:spLocks noGrp="1"/>
          </p:cNvSpPr>
          <p:nvPr>
            <p:ph type="ftr" sz="quarter" idx="3"/>
          </p:nvPr>
        </p:nvSpPr>
        <p:spPr/>
        <p:txBody>
          <a:bodyPr/>
          <a:lstStyle/>
          <a:p>
            <a:r>
              <a:rPr lang="fr-FR" altLang="fr-FR"/>
              <a:t>Journée d’étude -  12 octobre 2021</a:t>
            </a:r>
            <a:endParaRPr lang="fr-FR" altLang="fr-FR" dirty="0"/>
          </a:p>
        </p:txBody>
      </p:sp>
      <p:pic>
        <p:nvPicPr>
          <p:cNvPr id="6" name="Image 5">
            <a:extLst>
              <a:ext uri="{FF2B5EF4-FFF2-40B4-BE49-F238E27FC236}">
                <a16:creationId xmlns:a16="http://schemas.microsoft.com/office/drawing/2014/main" id="{DCC97CD6-8860-4A42-9450-3602034D98A4}"/>
              </a:ext>
            </a:extLst>
          </p:cNvPr>
          <p:cNvPicPr>
            <a:picLocks noChangeAspect="1"/>
          </p:cNvPicPr>
          <p:nvPr/>
        </p:nvPicPr>
        <p:blipFill>
          <a:blip r:embed="rId3"/>
          <a:stretch>
            <a:fillRect/>
          </a:stretch>
        </p:blipFill>
        <p:spPr>
          <a:xfrm>
            <a:off x="1117600" y="990600"/>
            <a:ext cx="6908800" cy="5715000"/>
          </a:xfrm>
          <a:prstGeom prst="rect">
            <a:avLst/>
          </a:prstGeom>
        </p:spPr>
      </p:pic>
      <p:sp>
        <p:nvSpPr>
          <p:cNvPr id="3" name="Ellipse 2">
            <a:extLst>
              <a:ext uri="{FF2B5EF4-FFF2-40B4-BE49-F238E27FC236}">
                <a16:creationId xmlns:a16="http://schemas.microsoft.com/office/drawing/2014/main" id="{E35F45B5-2725-A547-B1F4-460275FA40EE}"/>
              </a:ext>
            </a:extLst>
          </p:cNvPr>
          <p:cNvSpPr/>
          <p:nvPr/>
        </p:nvSpPr>
        <p:spPr bwMode="auto">
          <a:xfrm rot="15476755">
            <a:off x="2267744" y="1700808"/>
            <a:ext cx="1728192" cy="15841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pitchFamily="-111" charset="0"/>
            </a:endParaRPr>
          </a:p>
        </p:txBody>
      </p:sp>
      <p:sp>
        <p:nvSpPr>
          <p:cNvPr id="7" name="Ellipse 6">
            <a:extLst>
              <a:ext uri="{FF2B5EF4-FFF2-40B4-BE49-F238E27FC236}">
                <a16:creationId xmlns:a16="http://schemas.microsoft.com/office/drawing/2014/main" id="{908BD6B5-D697-F749-854F-330E33C9269C}"/>
              </a:ext>
            </a:extLst>
          </p:cNvPr>
          <p:cNvSpPr/>
          <p:nvPr/>
        </p:nvSpPr>
        <p:spPr bwMode="auto">
          <a:xfrm>
            <a:off x="3137282" y="3068960"/>
            <a:ext cx="4171021" cy="1800201"/>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pitchFamily="-111" charset="0"/>
            </a:endParaRPr>
          </a:p>
        </p:txBody>
      </p:sp>
    </p:spTree>
    <p:extLst>
      <p:ext uri="{BB962C8B-B14F-4D97-AF65-F5344CB8AC3E}">
        <p14:creationId xmlns:p14="http://schemas.microsoft.com/office/powerpoint/2010/main" val="73597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708920"/>
            <a:ext cx="7772400" cy="1362075"/>
          </a:xfrm>
        </p:spPr>
        <p:txBody>
          <a:bodyPr/>
          <a:lstStyle/>
          <a:p>
            <a:r>
              <a:rPr lang="fr-FR" sz="2800" dirty="0"/>
              <a:t>Quels sont les principaux freins et facteurs de réussite à la mise en œuvre des actions ?</a:t>
            </a:r>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315207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D9F33-0822-9E40-9B65-70CBF2E619A8}"/>
              </a:ext>
            </a:extLst>
          </p:cNvPr>
          <p:cNvSpPr>
            <a:spLocks noGrp="1"/>
          </p:cNvSpPr>
          <p:nvPr>
            <p:ph type="title"/>
          </p:nvPr>
        </p:nvSpPr>
        <p:spPr/>
        <p:txBody>
          <a:bodyPr/>
          <a:lstStyle/>
          <a:p>
            <a:r>
              <a:rPr lang="fr-FR" dirty="0"/>
              <a:t>Les facteurs de nature politique</a:t>
            </a:r>
          </a:p>
        </p:txBody>
      </p:sp>
      <p:sp>
        <p:nvSpPr>
          <p:cNvPr id="4" name="Espace réservé du pied de page 3">
            <a:extLst>
              <a:ext uri="{FF2B5EF4-FFF2-40B4-BE49-F238E27FC236}">
                <a16:creationId xmlns:a16="http://schemas.microsoft.com/office/drawing/2014/main" id="{FDA94909-B48E-BC4B-90AE-F8AF6C34387C}"/>
              </a:ext>
            </a:extLst>
          </p:cNvPr>
          <p:cNvSpPr>
            <a:spLocks noGrp="1"/>
          </p:cNvSpPr>
          <p:nvPr>
            <p:ph type="ftr" sz="quarter" idx="3"/>
          </p:nvPr>
        </p:nvSpPr>
        <p:spPr/>
        <p:txBody>
          <a:bodyPr/>
          <a:lstStyle/>
          <a:p>
            <a:r>
              <a:rPr lang="fr-FR" altLang="fr-FR"/>
              <a:t>Journée d’étude -  12 octobre 2021</a:t>
            </a:r>
            <a:endParaRPr lang="fr-FR" altLang="fr-FR" dirty="0"/>
          </a:p>
        </p:txBody>
      </p:sp>
      <p:sp>
        <p:nvSpPr>
          <p:cNvPr id="5" name="Rectangle 4">
            <a:extLst>
              <a:ext uri="{FF2B5EF4-FFF2-40B4-BE49-F238E27FC236}">
                <a16:creationId xmlns:a16="http://schemas.microsoft.com/office/drawing/2014/main" id="{3CA26E1F-38D1-3A4E-987C-D3DB1A8A28E1}"/>
              </a:ext>
            </a:extLst>
          </p:cNvPr>
          <p:cNvSpPr/>
          <p:nvPr/>
        </p:nvSpPr>
        <p:spPr bwMode="auto">
          <a:xfrm>
            <a:off x="539552" y="1196752"/>
            <a:ext cx="8136904" cy="3523930"/>
          </a:xfrm>
          <a:prstGeom prst="rect">
            <a:avLst/>
          </a:prstGeom>
          <a:solidFill>
            <a:srgbClr val="C3D6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facteurs de succès :</a:t>
            </a:r>
          </a:p>
          <a:p>
            <a:pPr marL="342900" indent="-342900">
              <a:buFontTx/>
              <a:buChar char="-"/>
            </a:pPr>
            <a:r>
              <a:rPr lang="fr-FR" sz="2000" dirty="0">
                <a:latin typeface="Trebuchet MS" panose="020B0703020202090204" pitchFamily="34" charset="0"/>
              </a:rPr>
              <a:t>Un </a:t>
            </a:r>
            <a:r>
              <a:rPr lang="fr-FR" sz="2000" b="1" dirty="0">
                <a:latin typeface="Trebuchet MS" panose="020B0703020202090204" pitchFamily="34" charset="0"/>
              </a:rPr>
              <a:t>fort portage politique local </a:t>
            </a:r>
            <a:r>
              <a:rPr lang="fr-FR" sz="2000" dirty="0">
                <a:latin typeface="Trebuchet MS" panose="020B0703020202090204" pitchFamily="34" charset="0"/>
              </a:rPr>
              <a:t>:</a:t>
            </a:r>
          </a:p>
          <a:p>
            <a:pPr marL="800100" lvl="1" indent="-342900">
              <a:buFontTx/>
              <a:buChar char="-"/>
            </a:pPr>
            <a:r>
              <a:rPr lang="fr-FR" sz="2000" dirty="0">
                <a:latin typeface="Trebuchet MS" panose="020B0703020202090204" pitchFamily="34" charset="0"/>
              </a:rPr>
              <a:t>Engagement volontariste de la collectivité (ambition du plan d’action, visibilité, impulsion d’un projet de territoire…)</a:t>
            </a:r>
          </a:p>
          <a:p>
            <a:r>
              <a:rPr lang="fr-FR" sz="2200" b="1" dirty="0">
                <a:solidFill>
                  <a:schemeClr val="accent2"/>
                </a:solidFill>
                <a:latin typeface="Trebuchet MS" panose="020B0703020202090204" pitchFamily="34" charset="0"/>
              </a:rPr>
              <a:t>-&gt; Condition favorable à une animation territoriale à la fois technique et stratégique</a:t>
            </a:r>
            <a:endParaRPr lang="fr-FR" sz="2000" dirty="0">
              <a:solidFill>
                <a:schemeClr val="accent2"/>
              </a:solidFill>
              <a:latin typeface="Trebuchet MS" panose="020B0703020202090204" pitchFamily="34" charset="0"/>
            </a:endParaRPr>
          </a:p>
          <a:p>
            <a:pPr marL="342900" indent="-342900">
              <a:buFontTx/>
              <a:buChar char="-"/>
            </a:pPr>
            <a:endParaRPr lang="fr-FR" sz="2000" dirty="0">
              <a:latin typeface="Trebuchet MS" panose="020B0703020202090204" pitchFamily="34" charset="0"/>
            </a:endParaRPr>
          </a:p>
          <a:p>
            <a:pPr marL="342900" indent="-342900">
              <a:buFontTx/>
              <a:buChar char="-"/>
            </a:pPr>
            <a:r>
              <a:rPr lang="fr-FR" sz="2000" dirty="0">
                <a:latin typeface="Trebuchet MS" panose="020B0703020202090204" pitchFamily="34" charset="0"/>
              </a:rPr>
              <a:t>L’</a:t>
            </a:r>
            <a:r>
              <a:rPr lang="fr-FR" sz="2000" b="1" dirty="0">
                <a:latin typeface="Trebuchet MS" panose="020B0703020202090204" pitchFamily="34" charset="0"/>
              </a:rPr>
              <a:t>accompagnement des acteurs agricoles </a:t>
            </a:r>
            <a:r>
              <a:rPr lang="fr-FR" sz="2000" dirty="0">
                <a:latin typeface="Trebuchet MS" panose="020B0703020202090204" pitchFamily="34" charset="0"/>
              </a:rPr>
              <a:t>(ex. démarche participative impliquant les agriculteurs, permettant de construire un dialogue entre les objectifs fixés, les leviers mis en œuvre et les </a:t>
            </a:r>
            <a:r>
              <a:rPr lang="fr-FR" sz="2000" dirty="0">
                <a:solidFill>
                  <a:srgbClr val="000000"/>
                </a:solidFill>
                <a:latin typeface="Trebuchet MS" panose="020B0703020202090204" pitchFamily="34" charset="0"/>
              </a:rPr>
              <a:t>résultats obtenus)</a:t>
            </a:r>
          </a:p>
          <a:p>
            <a:pPr marL="0" marR="0" indent="0" algn="l" defTabSz="914400" rtl="0" eaLnBrk="0" fontAlgn="base" latinLnBrk="0" hangingPunct="0">
              <a:lnSpc>
                <a:spcPct val="100000"/>
              </a:lnSpc>
              <a:spcBef>
                <a:spcPct val="0"/>
              </a:spcBef>
              <a:spcAft>
                <a:spcPct val="0"/>
              </a:spcAft>
              <a:buClrTx/>
              <a:buSzTx/>
              <a:buFontTx/>
              <a:buNone/>
              <a:tabLst/>
            </a:pPr>
            <a:endParaRPr lang="fr-FR" sz="2000" dirty="0">
              <a:latin typeface="Trebuchet MS" panose="020B070302020209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Trebuchet MS" panose="020B0703020202090204" pitchFamily="34" charset="0"/>
            </a:endParaRPr>
          </a:p>
        </p:txBody>
      </p:sp>
      <p:sp>
        <p:nvSpPr>
          <p:cNvPr id="6" name="Rectangle 5">
            <a:extLst>
              <a:ext uri="{FF2B5EF4-FFF2-40B4-BE49-F238E27FC236}">
                <a16:creationId xmlns:a16="http://schemas.microsoft.com/office/drawing/2014/main" id="{E2C9E5E6-363E-224F-8C05-91E8491B8AA1}"/>
              </a:ext>
            </a:extLst>
          </p:cNvPr>
          <p:cNvSpPr/>
          <p:nvPr/>
        </p:nvSpPr>
        <p:spPr bwMode="auto">
          <a:xfrm>
            <a:off x="539552" y="5013176"/>
            <a:ext cx="8136904" cy="1552330"/>
          </a:xfrm>
          <a:prstGeom prst="rect">
            <a:avLst/>
          </a:prstGeom>
          <a:solidFill>
            <a:srgbClr val="FAC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freins :</a:t>
            </a: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dirty="0">
                <a:latin typeface="Trebuchet MS" panose="020B0703020202090204" pitchFamily="34" charset="0"/>
              </a:rPr>
              <a:t>Le manque d’</a:t>
            </a:r>
            <a:r>
              <a:rPr lang="fr-FR" sz="2000" b="1" dirty="0">
                <a:latin typeface="Trebuchet MS" panose="020B0703020202090204" pitchFamily="34" charset="0"/>
              </a:rPr>
              <a:t>adaptabilité</a:t>
            </a:r>
            <a:r>
              <a:rPr lang="fr-FR" sz="2000" dirty="0">
                <a:latin typeface="Trebuchet MS" panose="020B0703020202090204" pitchFamily="34" charset="0"/>
              </a:rPr>
              <a:t> des politiques support à l’action territoriale (PDR, MAEC)</a:t>
            </a:r>
          </a:p>
          <a:p>
            <a:pPr marL="342900" marR="0" indent="-342900" algn="l" defTabSz="914400" rtl="0" eaLnBrk="0" fontAlgn="base" latinLnBrk="0" hangingPunct="0">
              <a:lnSpc>
                <a:spcPct val="100000"/>
              </a:lnSpc>
              <a:spcBef>
                <a:spcPct val="0"/>
              </a:spcBef>
              <a:spcAft>
                <a:spcPct val="0"/>
              </a:spcAft>
              <a:buClrTx/>
              <a:buSzTx/>
              <a:buFontTx/>
              <a:buChar char="-"/>
              <a:tabLst/>
            </a:pPr>
            <a:endParaRPr lang="fr-FR" dirty="0">
              <a:latin typeface="Trebuchet MS" panose="020B070302020209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rebuchet MS" panose="020B0703020202090204" pitchFamily="34" charset="0"/>
            </a:endParaRPr>
          </a:p>
        </p:txBody>
      </p:sp>
    </p:spTree>
    <p:extLst>
      <p:ext uri="{BB962C8B-B14F-4D97-AF65-F5344CB8AC3E}">
        <p14:creationId xmlns:p14="http://schemas.microsoft.com/office/powerpoint/2010/main" val="84875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a:t>
            </a:r>
          </a:p>
        </p:txBody>
      </p:sp>
      <p:sp>
        <p:nvSpPr>
          <p:cNvPr id="3" name="Espace réservé du contenu 2"/>
          <p:cNvSpPr>
            <a:spLocks noGrp="1"/>
          </p:cNvSpPr>
          <p:nvPr>
            <p:ph idx="1"/>
          </p:nvPr>
        </p:nvSpPr>
        <p:spPr/>
        <p:txBody>
          <a:bodyPr/>
          <a:lstStyle/>
          <a:p>
            <a:pPr marL="0" indent="0">
              <a:buNone/>
            </a:pPr>
            <a:endParaRPr lang="fr-FR" sz="2800" dirty="0"/>
          </a:p>
          <a:p>
            <a:r>
              <a:rPr lang="fr-FR" sz="2800" dirty="0"/>
              <a:t>Présentation succincte d’EPICES</a:t>
            </a:r>
          </a:p>
          <a:p>
            <a:endParaRPr lang="fr-FR" sz="2800" dirty="0"/>
          </a:p>
          <a:p>
            <a:r>
              <a:rPr lang="fr-FR" sz="2800" dirty="0"/>
              <a:t>Présentation de l’étude support</a:t>
            </a:r>
          </a:p>
          <a:p>
            <a:endParaRPr lang="fr-FR" sz="2800" dirty="0"/>
          </a:p>
          <a:p>
            <a:r>
              <a:rPr lang="fr-FR" sz="2800" dirty="0"/>
              <a:t>L'efficacité environnementale de différentes actions</a:t>
            </a:r>
          </a:p>
          <a:p>
            <a:endParaRPr lang="fr-FR" sz="2800" dirty="0"/>
          </a:p>
          <a:p>
            <a:r>
              <a:rPr lang="fr-FR" sz="2800" dirty="0"/>
              <a:t>Les principaux freins et facteurs de réussite à la mise en œuvre des actions</a:t>
            </a:r>
          </a:p>
          <a:p>
            <a:endParaRPr lang="fr-FR" sz="1600" i="1" dirty="0"/>
          </a:p>
          <a:p>
            <a:pPr lvl="3"/>
            <a:endParaRPr lang="fr-FR" sz="1600" i="1" dirty="0"/>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194175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D9F33-0822-9E40-9B65-70CBF2E619A8}"/>
              </a:ext>
            </a:extLst>
          </p:cNvPr>
          <p:cNvSpPr>
            <a:spLocks noGrp="1"/>
          </p:cNvSpPr>
          <p:nvPr>
            <p:ph type="title"/>
          </p:nvPr>
        </p:nvSpPr>
        <p:spPr>
          <a:xfrm>
            <a:off x="0" y="0"/>
            <a:ext cx="9144000" cy="914400"/>
          </a:xfrm>
        </p:spPr>
        <p:txBody>
          <a:bodyPr/>
          <a:lstStyle/>
          <a:p>
            <a:r>
              <a:rPr lang="fr-FR" dirty="0"/>
              <a:t>Les facteurs liés </a:t>
            </a:r>
            <a:r>
              <a:rPr lang="fr-FR" dirty="0">
                <a:solidFill>
                  <a:srgbClr val="800000"/>
                </a:solidFill>
              </a:rPr>
              <a:t>au milieu / au contexte environnemental local</a:t>
            </a:r>
          </a:p>
        </p:txBody>
      </p:sp>
      <p:sp>
        <p:nvSpPr>
          <p:cNvPr id="4" name="Espace réservé du pied de page 3">
            <a:extLst>
              <a:ext uri="{FF2B5EF4-FFF2-40B4-BE49-F238E27FC236}">
                <a16:creationId xmlns:a16="http://schemas.microsoft.com/office/drawing/2014/main" id="{FDA94909-B48E-BC4B-90AE-F8AF6C34387C}"/>
              </a:ext>
            </a:extLst>
          </p:cNvPr>
          <p:cNvSpPr>
            <a:spLocks noGrp="1"/>
          </p:cNvSpPr>
          <p:nvPr>
            <p:ph type="ftr" sz="quarter" idx="3"/>
          </p:nvPr>
        </p:nvSpPr>
        <p:spPr/>
        <p:txBody>
          <a:bodyPr/>
          <a:lstStyle/>
          <a:p>
            <a:r>
              <a:rPr lang="fr-FR" altLang="fr-FR"/>
              <a:t>Journée d’étude -  12 octobre 2021</a:t>
            </a:r>
            <a:endParaRPr lang="fr-FR" altLang="fr-FR" dirty="0"/>
          </a:p>
        </p:txBody>
      </p:sp>
      <p:sp>
        <p:nvSpPr>
          <p:cNvPr id="6" name="Rectangle 5">
            <a:extLst>
              <a:ext uri="{FF2B5EF4-FFF2-40B4-BE49-F238E27FC236}">
                <a16:creationId xmlns:a16="http://schemas.microsoft.com/office/drawing/2014/main" id="{30F27E10-793D-AE44-8F63-C08F872371A4}"/>
              </a:ext>
            </a:extLst>
          </p:cNvPr>
          <p:cNvSpPr/>
          <p:nvPr/>
        </p:nvSpPr>
        <p:spPr bwMode="auto">
          <a:xfrm>
            <a:off x="611560" y="3800050"/>
            <a:ext cx="7920880" cy="2753150"/>
          </a:xfrm>
          <a:prstGeom prst="rect">
            <a:avLst/>
          </a:prstGeom>
          <a:solidFill>
            <a:srgbClr val="FAC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freins :</a:t>
            </a:r>
          </a:p>
          <a:p>
            <a:pPr marL="342900" marR="0" indent="-34290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Trebuchet MS" panose="020B0703020202090204" pitchFamily="34" charset="0"/>
              </a:rPr>
              <a:t>La difficulté à </a:t>
            </a:r>
            <a:r>
              <a:rPr kumimoji="0" lang="fr-FR" sz="2000" b="1" i="0" u="none" strike="noStrike" cap="none" normalizeH="0" baseline="0" dirty="0">
                <a:ln>
                  <a:noFill/>
                </a:ln>
                <a:solidFill>
                  <a:schemeClr val="tx1"/>
                </a:solidFill>
                <a:effectLst/>
                <a:latin typeface="Trebuchet MS" panose="020B0703020202090204" pitchFamily="34" charset="0"/>
              </a:rPr>
              <a:t>qualifier les pressions</a:t>
            </a:r>
            <a:r>
              <a:rPr kumimoji="0" lang="fr-FR" sz="2000" b="0" i="0" u="none" strike="noStrike" cap="none" normalizeH="0" baseline="0" dirty="0">
                <a:ln>
                  <a:noFill/>
                </a:ln>
                <a:solidFill>
                  <a:schemeClr val="tx1"/>
                </a:solidFill>
                <a:effectLst/>
                <a:latin typeface="Trebuchet MS" panose="020B0703020202090204" pitchFamily="34" charset="0"/>
              </a:rPr>
              <a:t>, d’établir un lien entre la réduction des pesticides et la qualité de l’eau (complexité des mécanismes de transfert) et donc de </a:t>
            </a:r>
            <a:r>
              <a:rPr kumimoji="0" lang="fr-FR" sz="2000" b="1" i="0" u="none" strike="noStrike" cap="none" normalizeH="0" baseline="0" dirty="0">
                <a:ln>
                  <a:noFill/>
                </a:ln>
                <a:solidFill>
                  <a:schemeClr val="tx1"/>
                </a:solidFill>
                <a:effectLst/>
                <a:latin typeface="Trebuchet MS" panose="020B0703020202090204" pitchFamily="34" charset="0"/>
              </a:rPr>
              <a:t>piloter l’efficacité environnementale</a:t>
            </a:r>
          </a:p>
          <a:p>
            <a:pPr marL="800100" lvl="1" indent="-342900">
              <a:buFontTx/>
              <a:buChar char="-"/>
            </a:pPr>
            <a:r>
              <a:rPr lang="fr-FR" sz="2000" dirty="0">
                <a:latin typeface="Trebuchet MS" panose="020B0703020202090204" pitchFamily="34" charset="0"/>
              </a:rPr>
              <a:t>D’autant plus dans des milieux à forte inertie (les eaux souterraines sauf milieu karstique)</a:t>
            </a:r>
          </a:p>
          <a:p>
            <a:r>
              <a:rPr kumimoji="0" lang="fr-FR" sz="2200" b="1" i="0" u="none" strike="noStrike" cap="none" normalizeH="0" baseline="0" dirty="0">
                <a:ln>
                  <a:noFill/>
                </a:ln>
                <a:solidFill>
                  <a:schemeClr val="accent2"/>
                </a:solidFill>
                <a:effectLst/>
                <a:latin typeface="Trebuchet MS" panose="020B0703020202090204" pitchFamily="34" charset="0"/>
              </a:rPr>
              <a:t>-&gt; Frein à la mobilisation des acteurs</a:t>
            </a:r>
          </a:p>
          <a:p>
            <a:pPr marL="342900" marR="0" indent="-342900" algn="l" defTabSz="914400" rtl="0" eaLnBrk="0" fontAlgn="base" latinLnBrk="0" hangingPunct="0">
              <a:lnSpc>
                <a:spcPct val="100000"/>
              </a:lnSpc>
              <a:spcBef>
                <a:spcPct val="0"/>
              </a:spcBef>
              <a:spcAft>
                <a:spcPct val="0"/>
              </a:spcAft>
              <a:buClrTx/>
              <a:buSzTx/>
              <a:buFontTx/>
              <a:buChar char="-"/>
              <a:tabLst/>
            </a:pPr>
            <a:endParaRPr kumimoji="0" lang="fr-FR" sz="2400" b="0" i="0" u="none" strike="noStrike" cap="none" normalizeH="0" baseline="0" dirty="0">
              <a:ln>
                <a:noFill/>
              </a:ln>
              <a:solidFill>
                <a:schemeClr val="tx1"/>
              </a:solidFill>
              <a:effectLst/>
              <a:latin typeface="Trebuchet MS" panose="020B0703020202090204" pitchFamily="34" charset="0"/>
            </a:endParaRPr>
          </a:p>
        </p:txBody>
      </p:sp>
      <p:sp>
        <p:nvSpPr>
          <p:cNvPr id="7" name="Rectangle 6">
            <a:extLst>
              <a:ext uri="{FF2B5EF4-FFF2-40B4-BE49-F238E27FC236}">
                <a16:creationId xmlns:a16="http://schemas.microsoft.com/office/drawing/2014/main" id="{AFE4871D-89EB-9043-8B30-AC81F8A95FFC}"/>
              </a:ext>
            </a:extLst>
          </p:cNvPr>
          <p:cNvSpPr/>
          <p:nvPr/>
        </p:nvSpPr>
        <p:spPr bwMode="auto">
          <a:xfrm>
            <a:off x="611560" y="1106715"/>
            <a:ext cx="7920880" cy="2140588"/>
          </a:xfrm>
          <a:prstGeom prst="rect">
            <a:avLst/>
          </a:prstGeom>
          <a:solidFill>
            <a:srgbClr val="C3D6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facteurs de succès :</a:t>
            </a:r>
          </a:p>
          <a:p>
            <a:pPr marL="342900" indent="-342900">
              <a:buFontTx/>
              <a:buChar char="-"/>
            </a:pPr>
            <a:r>
              <a:rPr lang="fr-FR" sz="2000" dirty="0">
                <a:latin typeface="Trebuchet MS" panose="020B0703020202090204" pitchFamily="34" charset="0"/>
              </a:rPr>
              <a:t>La </a:t>
            </a:r>
            <a:r>
              <a:rPr lang="fr-FR" sz="2000" b="1" dirty="0">
                <a:latin typeface="Trebuchet MS" panose="020B0703020202090204" pitchFamily="34" charset="0"/>
              </a:rPr>
              <a:t>localisation</a:t>
            </a:r>
            <a:r>
              <a:rPr lang="fr-FR" sz="2000" dirty="0">
                <a:latin typeface="Trebuchet MS" panose="020B0703020202090204" pitchFamily="34" charset="0"/>
              </a:rPr>
              <a:t> des actions dans les zones les plus sensibles ou les plus contributives</a:t>
            </a:r>
          </a:p>
          <a:p>
            <a:pPr marL="342900" indent="-342900">
              <a:buFontTx/>
              <a:buChar char="-"/>
            </a:pPr>
            <a:r>
              <a:rPr lang="fr-FR" sz="2000" dirty="0">
                <a:latin typeface="Trebuchet MS" panose="020B0703020202090204" pitchFamily="34" charset="0"/>
              </a:rPr>
              <a:t>Un </a:t>
            </a:r>
            <a:r>
              <a:rPr lang="fr-FR" sz="2000" b="1" dirty="0">
                <a:latin typeface="Trebuchet MS" panose="020B0703020202090204" pitchFamily="34" charset="0"/>
              </a:rPr>
              <a:t>taux de contractualisation </a:t>
            </a:r>
            <a:r>
              <a:rPr lang="fr-FR" sz="2000" dirty="0">
                <a:latin typeface="Trebuchet MS" panose="020B0703020202090204" pitchFamily="34" charset="0"/>
              </a:rPr>
              <a:t>important</a:t>
            </a:r>
          </a:p>
          <a:p>
            <a:pPr marL="342900" indent="-342900">
              <a:buFontTx/>
              <a:buChar char="-"/>
            </a:pPr>
            <a:r>
              <a:rPr lang="fr-FR" sz="2000" dirty="0">
                <a:latin typeface="Trebuchet MS" panose="020B0703020202090204" pitchFamily="34" charset="0"/>
              </a:rPr>
              <a:t>Se doter d’outil de suivi de la qualité de l’eau et des milieux pour un pilotage de l’action (</a:t>
            </a:r>
            <a:r>
              <a:rPr lang="fr-FR" sz="2000" b="1" dirty="0">
                <a:latin typeface="Trebuchet MS" panose="020B0703020202090204" pitchFamily="34" charset="0"/>
              </a:rPr>
              <a:t>enjeu de la connaissance</a:t>
            </a:r>
            <a:r>
              <a:rPr lang="fr-FR" sz="2000" dirty="0">
                <a:latin typeface="Trebuchet MS" panose="020B0703020202090204" pitchFamily="34" charset="0"/>
              </a:rPr>
              <a:t>)</a:t>
            </a:r>
            <a:endParaRPr lang="fr-FR" dirty="0">
              <a:latin typeface="Times" pitchFamily="-111" charset="0"/>
            </a:endParaRPr>
          </a:p>
        </p:txBody>
      </p:sp>
    </p:spTree>
    <p:extLst>
      <p:ext uri="{BB962C8B-B14F-4D97-AF65-F5344CB8AC3E}">
        <p14:creationId xmlns:p14="http://schemas.microsoft.com/office/powerpoint/2010/main" val="159439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D9F33-0822-9E40-9B65-70CBF2E619A8}"/>
              </a:ext>
            </a:extLst>
          </p:cNvPr>
          <p:cNvSpPr>
            <a:spLocks noGrp="1"/>
          </p:cNvSpPr>
          <p:nvPr>
            <p:ph type="title"/>
          </p:nvPr>
        </p:nvSpPr>
        <p:spPr>
          <a:xfrm>
            <a:off x="0" y="0"/>
            <a:ext cx="9144000" cy="914400"/>
          </a:xfrm>
        </p:spPr>
        <p:txBody>
          <a:bodyPr/>
          <a:lstStyle/>
          <a:p>
            <a:r>
              <a:rPr lang="fr-FR" dirty="0"/>
              <a:t>Les facteurs de nature sociologique</a:t>
            </a:r>
          </a:p>
        </p:txBody>
      </p:sp>
      <p:sp>
        <p:nvSpPr>
          <p:cNvPr id="4" name="Espace réservé du pied de page 3">
            <a:extLst>
              <a:ext uri="{FF2B5EF4-FFF2-40B4-BE49-F238E27FC236}">
                <a16:creationId xmlns:a16="http://schemas.microsoft.com/office/drawing/2014/main" id="{FDA94909-B48E-BC4B-90AE-F8AF6C34387C}"/>
              </a:ext>
            </a:extLst>
          </p:cNvPr>
          <p:cNvSpPr>
            <a:spLocks noGrp="1"/>
          </p:cNvSpPr>
          <p:nvPr>
            <p:ph type="ftr" sz="quarter" idx="3"/>
          </p:nvPr>
        </p:nvSpPr>
        <p:spPr/>
        <p:txBody>
          <a:bodyPr/>
          <a:lstStyle/>
          <a:p>
            <a:r>
              <a:rPr lang="fr-FR" altLang="fr-FR"/>
              <a:t>Journée d’étude -  12 octobre 2021</a:t>
            </a:r>
            <a:endParaRPr lang="fr-FR" altLang="fr-FR" dirty="0"/>
          </a:p>
        </p:txBody>
      </p:sp>
      <p:sp>
        <p:nvSpPr>
          <p:cNvPr id="5" name="Rectangle 4">
            <a:extLst>
              <a:ext uri="{FF2B5EF4-FFF2-40B4-BE49-F238E27FC236}">
                <a16:creationId xmlns:a16="http://schemas.microsoft.com/office/drawing/2014/main" id="{E2FC027D-89C6-3C40-A3F0-F3842188EED8}"/>
              </a:ext>
            </a:extLst>
          </p:cNvPr>
          <p:cNvSpPr/>
          <p:nvPr/>
        </p:nvSpPr>
        <p:spPr bwMode="auto">
          <a:xfrm>
            <a:off x="539552" y="1052736"/>
            <a:ext cx="8064896" cy="2664296"/>
          </a:xfrm>
          <a:prstGeom prst="rect">
            <a:avLst/>
          </a:prstGeom>
          <a:solidFill>
            <a:srgbClr val="C3D6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facteurs de succès :</a:t>
            </a: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dirty="0">
                <a:latin typeface="Trebuchet MS" panose="020B0703020202090204" pitchFamily="34" charset="0"/>
              </a:rPr>
              <a:t>Passer d’une logique de moyen à une logique de </a:t>
            </a:r>
            <a:r>
              <a:rPr lang="fr-FR" sz="2000" b="1" dirty="0">
                <a:latin typeface="Trebuchet MS" panose="020B0703020202090204" pitchFamily="34" charset="0"/>
              </a:rPr>
              <a:t>résultats</a:t>
            </a:r>
            <a:r>
              <a:rPr lang="fr-FR" sz="2000" dirty="0">
                <a:latin typeface="Trebuchet MS" panose="020B0703020202090204" pitchFamily="34" charset="0"/>
              </a:rPr>
              <a:t> sur la qualité de l’eau</a:t>
            </a:r>
            <a:endParaRPr lang="fr-FR" sz="2000" dirty="0">
              <a:solidFill>
                <a:srgbClr val="000000"/>
              </a:solidFill>
              <a:latin typeface="Trebuchet MS" panose="020B0703020202090204" pitchFamily="34" charset="0"/>
            </a:endParaRP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b="1" dirty="0">
                <a:solidFill>
                  <a:srgbClr val="000000"/>
                </a:solidFill>
                <a:latin typeface="Trebuchet MS" panose="020B0703020202090204" pitchFamily="34" charset="0"/>
              </a:rPr>
              <a:t>Qualité du dialogue entre les acteurs </a:t>
            </a:r>
            <a:r>
              <a:rPr lang="fr-FR" sz="2000" dirty="0">
                <a:solidFill>
                  <a:srgbClr val="000000"/>
                </a:solidFill>
                <a:latin typeface="Trebuchet MS" panose="020B0703020202090204" pitchFamily="34" charset="0"/>
              </a:rPr>
              <a:t>(implication dans les échanges, instauration d’un climat de confiance</a:t>
            </a:r>
            <a:r>
              <a:rPr lang="fr-FR" sz="2000" dirty="0">
                <a:latin typeface="Trebuchet MS" panose="020B0703020202090204" pitchFamily="34" charset="0"/>
              </a:rPr>
              <a:t>, apprentissage collectif)</a:t>
            </a: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dirty="0">
                <a:latin typeface="Trebuchet MS" panose="020B0703020202090204" pitchFamily="34" charset="0"/>
              </a:rPr>
              <a:t>Faire des </a:t>
            </a:r>
            <a:r>
              <a:rPr lang="fr-FR" sz="2000" b="1" dirty="0">
                <a:latin typeface="Trebuchet MS" panose="020B0703020202090204" pitchFamily="34" charset="0"/>
              </a:rPr>
              <a:t>démonstrations</a:t>
            </a:r>
            <a:r>
              <a:rPr lang="fr-FR" sz="2000" dirty="0">
                <a:latin typeface="Trebuchet MS" panose="020B0703020202090204" pitchFamily="34" charset="0"/>
              </a:rPr>
              <a:t> (à la parcelle) afin de dépasser l’appréhension et permettre l’acceptation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a:ln>
                <a:noFill/>
              </a:ln>
              <a:solidFill>
                <a:schemeClr val="tx1"/>
              </a:solidFill>
              <a:effectLst/>
              <a:latin typeface="Trebuchet MS" panose="020B0703020202090204" pitchFamily="34" charset="0"/>
            </a:endParaRPr>
          </a:p>
        </p:txBody>
      </p:sp>
      <p:sp>
        <p:nvSpPr>
          <p:cNvPr id="6" name="Rectangle 5">
            <a:extLst>
              <a:ext uri="{FF2B5EF4-FFF2-40B4-BE49-F238E27FC236}">
                <a16:creationId xmlns:a16="http://schemas.microsoft.com/office/drawing/2014/main" id="{A7FCF02A-A7A3-8848-8169-D971EB877299}"/>
              </a:ext>
            </a:extLst>
          </p:cNvPr>
          <p:cNvSpPr/>
          <p:nvPr/>
        </p:nvSpPr>
        <p:spPr bwMode="auto">
          <a:xfrm>
            <a:off x="539552" y="3820886"/>
            <a:ext cx="8064896" cy="2200402"/>
          </a:xfrm>
          <a:prstGeom prst="rect">
            <a:avLst/>
          </a:prstGeom>
          <a:solidFill>
            <a:srgbClr val="FAC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freins :</a:t>
            </a:r>
          </a:p>
          <a:p>
            <a:pPr marL="342900" marR="0" indent="-34290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Trebuchet MS" panose="020B0703020202090204" pitchFamily="34" charset="0"/>
              </a:rPr>
              <a:t>Le développement de </a:t>
            </a:r>
            <a:r>
              <a:rPr kumimoji="0" lang="fr-FR" sz="2000" b="1" i="0" u="none" strike="noStrike" cap="none" normalizeH="0" baseline="0" dirty="0">
                <a:ln>
                  <a:noFill/>
                </a:ln>
                <a:solidFill>
                  <a:schemeClr val="tx1"/>
                </a:solidFill>
                <a:effectLst/>
                <a:latin typeface="Trebuchet MS" panose="020B0703020202090204" pitchFamily="34" charset="0"/>
              </a:rPr>
              <a:t>verrouillages </a:t>
            </a:r>
            <a:r>
              <a:rPr kumimoji="0" lang="fr-FR" sz="2000" b="1" i="0" u="none" strike="noStrike" cap="none" normalizeH="0" baseline="0" dirty="0" err="1">
                <a:ln>
                  <a:noFill/>
                </a:ln>
                <a:solidFill>
                  <a:schemeClr val="tx1"/>
                </a:solidFill>
                <a:effectLst/>
                <a:latin typeface="Trebuchet MS" panose="020B0703020202090204" pitchFamily="34" charset="0"/>
              </a:rPr>
              <a:t>socio-techniques</a:t>
            </a:r>
            <a:r>
              <a:rPr kumimoji="0" lang="fr-FR" sz="2000" b="1" i="0" u="none" strike="noStrike" cap="none" normalizeH="0" baseline="0" dirty="0">
                <a:ln>
                  <a:noFill/>
                </a:ln>
                <a:solidFill>
                  <a:schemeClr val="tx1"/>
                </a:solidFill>
                <a:effectLst/>
                <a:latin typeface="Trebuchet MS" panose="020B0703020202090204" pitchFamily="34" charset="0"/>
              </a:rPr>
              <a:t> </a:t>
            </a:r>
            <a:r>
              <a:rPr kumimoji="0" lang="fr-FR" sz="2000" b="0" i="0" u="none" strike="noStrike" cap="none" normalizeH="0" baseline="0" dirty="0">
                <a:ln>
                  <a:noFill/>
                </a:ln>
                <a:solidFill>
                  <a:schemeClr val="tx1"/>
                </a:solidFill>
                <a:effectLst/>
                <a:latin typeface="Trebuchet MS" panose="020B0703020202090204" pitchFamily="34" charset="0"/>
              </a:rPr>
              <a:t>amenant à la résistance au changement ou entrainant la faible adaptabilité des filières en place</a:t>
            </a: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b="1" dirty="0">
                <a:latin typeface="Trebuchet MS" panose="020B0703020202090204" pitchFamily="34" charset="0"/>
              </a:rPr>
              <a:t>Effet d’aubaine </a:t>
            </a:r>
            <a:r>
              <a:rPr lang="fr-FR" sz="2000" dirty="0">
                <a:latin typeface="Trebuchet MS" panose="020B0703020202090204" pitchFamily="34" charset="0"/>
              </a:rPr>
              <a:t>des politiques publiques dédiées (contractualiser des MAE pour un changement minime)</a:t>
            </a:r>
            <a:endParaRPr kumimoji="0" lang="fr-FR" sz="2000" b="0" i="0" u="none" strike="noStrike" cap="none" normalizeH="0" baseline="0" dirty="0">
              <a:ln>
                <a:noFill/>
              </a:ln>
              <a:solidFill>
                <a:schemeClr val="tx1"/>
              </a:solidFill>
              <a:effectLst/>
              <a:latin typeface="Trebuchet MS" panose="020B0703020202090204" pitchFamily="34" charset="0"/>
            </a:endParaRPr>
          </a:p>
        </p:txBody>
      </p:sp>
    </p:spTree>
    <p:extLst>
      <p:ext uri="{BB962C8B-B14F-4D97-AF65-F5344CB8AC3E}">
        <p14:creationId xmlns:p14="http://schemas.microsoft.com/office/powerpoint/2010/main" val="77325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D9F33-0822-9E40-9B65-70CBF2E619A8}"/>
              </a:ext>
            </a:extLst>
          </p:cNvPr>
          <p:cNvSpPr>
            <a:spLocks noGrp="1"/>
          </p:cNvSpPr>
          <p:nvPr>
            <p:ph type="title"/>
          </p:nvPr>
        </p:nvSpPr>
        <p:spPr>
          <a:xfrm>
            <a:off x="0" y="0"/>
            <a:ext cx="9144000" cy="914400"/>
          </a:xfrm>
        </p:spPr>
        <p:txBody>
          <a:bodyPr/>
          <a:lstStyle/>
          <a:p>
            <a:r>
              <a:rPr lang="fr-FR" dirty="0"/>
              <a:t>Les facteurs de nature économique</a:t>
            </a:r>
          </a:p>
        </p:txBody>
      </p:sp>
      <p:sp>
        <p:nvSpPr>
          <p:cNvPr id="4" name="Espace réservé du pied de page 3">
            <a:extLst>
              <a:ext uri="{FF2B5EF4-FFF2-40B4-BE49-F238E27FC236}">
                <a16:creationId xmlns:a16="http://schemas.microsoft.com/office/drawing/2014/main" id="{FDA94909-B48E-BC4B-90AE-F8AF6C34387C}"/>
              </a:ext>
            </a:extLst>
          </p:cNvPr>
          <p:cNvSpPr>
            <a:spLocks noGrp="1"/>
          </p:cNvSpPr>
          <p:nvPr>
            <p:ph type="ftr" sz="quarter" idx="3"/>
          </p:nvPr>
        </p:nvSpPr>
        <p:spPr/>
        <p:txBody>
          <a:bodyPr/>
          <a:lstStyle/>
          <a:p>
            <a:r>
              <a:rPr lang="fr-FR" altLang="fr-FR"/>
              <a:t>Journée d’étude -  12 octobre 2021</a:t>
            </a:r>
            <a:endParaRPr lang="fr-FR" altLang="fr-FR" dirty="0"/>
          </a:p>
        </p:txBody>
      </p:sp>
      <p:sp>
        <p:nvSpPr>
          <p:cNvPr id="5" name="Rectangle 4">
            <a:extLst>
              <a:ext uri="{FF2B5EF4-FFF2-40B4-BE49-F238E27FC236}">
                <a16:creationId xmlns:a16="http://schemas.microsoft.com/office/drawing/2014/main" id="{6431D885-B305-A845-8E25-0791B1A0C6A6}"/>
              </a:ext>
            </a:extLst>
          </p:cNvPr>
          <p:cNvSpPr/>
          <p:nvPr/>
        </p:nvSpPr>
        <p:spPr bwMode="auto">
          <a:xfrm>
            <a:off x="611560" y="1196752"/>
            <a:ext cx="7920880" cy="2200402"/>
          </a:xfrm>
          <a:prstGeom prst="rect">
            <a:avLst/>
          </a:prstGeom>
          <a:solidFill>
            <a:srgbClr val="C3D6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facteurs de succès :</a:t>
            </a:r>
          </a:p>
          <a:p>
            <a:r>
              <a:rPr lang="fr-FR" sz="2000" dirty="0">
                <a:latin typeface="Trebuchet MS" panose="020B0703020202090204" pitchFamily="34" charset="0"/>
              </a:rPr>
              <a:t>- L’</a:t>
            </a:r>
            <a:r>
              <a:rPr lang="fr-FR" sz="2000" b="1" dirty="0">
                <a:latin typeface="Trebuchet MS" panose="020B0703020202090204" pitchFamily="34" charset="0"/>
              </a:rPr>
              <a:t>implication</a:t>
            </a:r>
            <a:r>
              <a:rPr lang="fr-FR" sz="2000" dirty="0">
                <a:latin typeface="Trebuchet MS" panose="020B0703020202090204" pitchFamily="34" charset="0"/>
              </a:rPr>
              <a:t> des acteurs économiques (filières et coopératives)</a:t>
            </a:r>
            <a:endParaRPr kumimoji="0" lang="fr-FR" sz="2000" b="0" i="0" u="none" strike="noStrike" cap="none" normalizeH="0" baseline="0" dirty="0">
              <a:ln>
                <a:noFill/>
              </a:ln>
              <a:solidFill>
                <a:schemeClr val="tx1"/>
              </a:solidFill>
              <a:effectLst/>
              <a:latin typeface="Trebuchet MS" panose="020B0703020202090204" pitchFamily="34" charset="0"/>
            </a:endParaRPr>
          </a:p>
        </p:txBody>
      </p:sp>
      <p:sp>
        <p:nvSpPr>
          <p:cNvPr id="6" name="Rectangle 5">
            <a:extLst>
              <a:ext uri="{FF2B5EF4-FFF2-40B4-BE49-F238E27FC236}">
                <a16:creationId xmlns:a16="http://schemas.microsoft.com/office/drawing/2014/main" id="{DBB3CE4B-5F06-244B-A8F4-34F3CC7CC36E}"/>
              </a:ext>
            </a:extLst>
          </p:cNvPr>
          <p:cNvSpPr/>
          <p:nvPr/>
        </p:nvSpPr>
        <p:spPr bwMode="auto">
          <a:xfrm>
            <a:off x="611560" y="3874976"/>
            <a:ext cx="7920880" cy="2200402"/>
          </a:xfrm>
          <a:prstGeom prst="rect">
            <a:avLst/>
          </a:prstGeom>
          <a:solidFill>
            <a:srgbClr val="FAC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2200" b="1" dirty="0">
                <a:latin typeface="Trebuchet MS" panose="020B0703020202090204" pitchFamily="34" charset="0"/>
              </a:rPr>
              <a:t>Les freins :</a:t>
            </a:r>
          </a:p>
          <a:p>
            <a:pPr marL="342900" marR="0" indent="-342900" algn="l"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a:ln>
                  <a:noFill/>
                </a:ln>
                <a:solidFill>
                  <a:schemeClr val="tx1"/>
                </a:solidFill>
                <a:effectLst/>
                <a:latin typeface="Trebuchet MS" panose="020B0703020202090204" pitchFamily="34" charset="0"/>
              </a:rPr>
              <a:t>La </a:t>
            </a:r>
            <a:r>
              <a:rPr kumimoji="0" lang="fr-FR" sz="2000" b="1" i="0" u="none" strike="noStrike" cap="none" normalizeH="0" baseline="0" dirty="0">
                <a:ln>
                  <a:noFill/>
                </a:ln>
                <a:solidFill>
                  <a:schemeClr val="tx1"/>
                </a:solidFill>
                <a:effectLst/>
                <a:latin typeface="Trebuchet MS" panose="020B0703020202090204" pitchFamily="34" charset="0"/>
              </a:rPr>
              <a:t>capacité d’adaptation </a:t>
            </a:r>
            <a:r>
              <a:rPr kumimoji="0" lang="fr-FR" sz="2000" b="0" i="0" u="none" strike="noStrike" cap="none" normalizeH="0" baseline="0" dirty="0">
                <a:ln>
                  <a:noFill/>
                </a:ln>
                <a:solidFill>
                  <a:schemeClr val="tx1"/>
                </a:solidFill>
                <a:effectLst/>
                <a:latin typeface="Trebuchet MS" panose="020B0703020202090204" pitchFamily="34" charset="0"/>
              </a:rPr>
              <a:t>des filières en place, lui-même résultat du verrouillage du système </a:t>
            </a:r>
            <a:r>
              <a:rPr kumimoji="0" lang="fr-FR" sz="2000" b="0" i="0" u="none" strike="noStrike" cap="none" normalizeH="0" baseline="0" dirty="0" err="1">
                <a:ln>
                  <a:noFill/>
                </a:ln>
                <a:solidFill>
                  <a:schemeClr val="tx1"/>
                </a:solidFill>
                <a:effectLst/>
                <a:latin typeface="Trebuchet MS" panose="020B0703020202090204" pitchFamily="34" charset="0"/>
              </a:rPr>
              <a:t>socio-technique</a:t>
            </a:r>
            <a:endParaRPr kumimoji="0" lang="fr-FR" sz="2000" b="0" i="0" u="none" strike="noStrike" cap="none" normalizeH="0" baseline="0" dirty="0">
              <a:ln>
                <a:noFill/>
              </a:ln>
              <a:solidFill>
                <a:schemeClr val="tx1"/>
              </a:solidFill>
              <a:effectLst/>
              <a:latin typeface="Trebuchet MS" panose="020B0703020202090204" pitchFamily="34" charset="0"/>
            </a:endParaRPr>
          </a:p>
          <a:p>
            <a:pPr marL="342900" marR="0" indent="-342900" algn="l" defTabSz="914400" rtl="0" eaLnBrk="0" fontAlgn="base" latinLnBrk="0" hangingPunct="0">
              <a:lnSpc>
                <a:spcPct val="100000"/>
              </a:lnSpc>
              <a:spcBef>
                <a:spcPct val="0"/>
              </a:spcBef>
              <a:spcAft>
                <a:spcPct val="0"/>
              </a:spcAft>
              <a:buClrTx/>
              <a:buSzTx/>
              <a:buFontTx/>
              <a:buChar char="-"/>
              <a:tabLst/>
            </a:pPr>
            <a:r>
              <a:rPr lang="fr-FR" sz="2000" dirty="0">
                <a:latin typeface="Trebuchet MS" panose="020B0703020202090204" pitchFamily="34" charset="0"/>
              </a:rPr>
              <a:t>Le manque de </a:t>
            </a:r>
            <a:r>
              <a:rPr lang="fr-FR" sz="2000" b="1" dirty="0">
                <a:latin typeface="Trebuchet MS" panose="020B0703020202090204" pitchFamily="34" charset="0"/>
              </a:rPr>
              <a:t>repérage des débouchés</a:t>
            </a:r>
            <a:r>
              <a:rPr lang="fr-FR" sz="2000" dirty="0">
                <a:latin typeface="Trebuchet MS" panose="020B0703020202090204" pitchFamily="34" charset="0"/>
              </a:rPr>
              <a:t>, organisation amont-aval</a:t>
            </a:r>
            <a:endParaRPr kumimoji="0" lang="fr-FR" sz="2000" b="0" i="0" u="none" strike="noStrike" cap="none" normalizeH="0" baseline="0" dirty="0">
              <a:ln>
                <a:noFill/>
              </a:ln>
              <a:solidFill>
                <a:schemeClr val="tx1"/>
              </a:solidFill>
              <a:effectLst/>
              <a:latin typeface="Trebuchet MS" panose="020B0703020202090204" pitchFamily="34" charset="0"/>
            </a:endParaRPr>
          </a:p>
        </p:txBody>
      </p:sp>
    </p:spTree>
    <p:extLst>
      <p:ext uri="{BB962C8B-B14F-4D97-AF65-F5344CB8AC3E}">
        <p14:creationId xmlns:p14="http://schemas.microsoft.com/office/powerpoint/2010/main" val="110481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85C7B-E6BD-FE4E-BD8F-82639ECE2559}"/>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79E3EC1E-21F1-1740-9DB0-46C1C5BFA61A}"/>
              </a:ext>
            </a:extLst>
          </p:cNvPr>
          <p:cNvSpPr>
            <a:spLocks noGrp="1"/>
          </p:cNvSpPr>
          <p:nvPr>
            <p:ph idx="1"/>
          </p:nvPr>
        </p:nvSpPr>
        <p:spPr/>
        <p:txBody>
          <a:bodyPr/>
          <a:lstStyle/>
          <a:p>
            <a:r>
              <a:rPr lang="fr-FR" dirty="0"/>
              <a:t>Le chemin reste difficile pour protéger ou reconquérir efficacement la qualité de l’eau, mais le contexte politique évolue :</a:t>
            </a:r>
          </a:p>
          <a:p>
            <a:pPr lvl="1"/>
            <a:r>
              <a:rPr lang="fr-FR" dirty="0"/>
              <a:t>Au niveau des Agences de l’eau :</a:t>
            </a:r>
          </a:p>
          <a:p>
            <a:pPr lvl="2"/>
            <a:r>
              <a:rPr lang="fr-FR" dirty="0"/>
              <a:t>Des Agences de l’eau qui se posent la question de l’efficacité des actions (AE Seine-Normandie), qui vont petit à petit vers des actions </a:t>
            </a:r>
            <a:r>
              <a:rPr lang="fr-FR" dirty="0">
                <a:solidFill>
                  <a:srgbClr val="000000"/>
                </a:solidFill>
              </a:rPr>
              <a:t>structurantes comme le développement de filières à bas niveau d’intrant (A</a:t>
            </a:r>
            <a:r>
              <a:rPr lang="fr-FR" dirty="0"/>
              <a:t>E Seine-Normandie et Rhin-Meuse)</a:t>
            </a:r>
          </a:p>
          <a:p>
            <a:pPr lvl="1"/>
            <a:r>
              <a:rPr lang="fr-FR" dirty="0"/>
              <a:t>Au niveau National :</a:t>
            </a:r>
          </a:p>
          <a:p>
            <a:pPr lvl="2"/>
            <a:r>
              <a:rPr lang="fr-FR" dirty="0"/>
              <a:t>La loi </a:t>
            </a:r>
            <a:r>
              <a:rPr lang="fr-FR" dirty="0" err="1"/>
              <a:t>EGalim</a:t>
            </a:r>
            <a:r>
              <a:rPr lang="fr-FR" dirty="0"/>
              <a:t> : dès le 1er janvier 2022, </a:t>
            </a:r>
            <a:r>
              <a:rPr lang="fr-FR" b="1" dirty="0"/>
              <a:t>50% de produits durables </a:t>
            </a:r>
            <a:r>
              <a:rPr lang="fr-FR" dirty="0"/>
              <a:t>dont </a:t>
            </a:r>
            <a:r>
              <a:rPr lang="fr-FR" b="1" dirty="0"/>
              <a:t>20% de bio dans les cantines </a:t>
            </a:r>
            <a:r>
              <a:rPr lang="fr-FR" dirty="0"/>
              <a:t>(restauration collective dans tous les établissements chargés d’une mission de service public).</a:t>
            </a:r>
          </a:p>
          <a:p>
            <a:pPr lvl="1"/>
            <a:r>
              <a:rPr lang="fr-FR" dirty="0"/>
              <a:t>Au niveau Européen (PAC) :</a:t>
            </a:r>
          </a:p>
          <a:p>
            <a:pPr lvl="2"/>
            <a:r>
              <a:rPr lang="fr-FR" dirty="0"/>
              <a:t>Eco-Régime : une aide au revenu censée rémunérer les services environnementaux rendus par les </a:t>
            </a:r>
            <a:r>
              <a:rPr lang="fr-FR" dirty="0" err="1"/>
              <a:t>agriculteur·rices</a:t>
            </a:r>
            <a:r>
              <a:rPr lang="fr-FR" dirty="0"/>
              <a:t>, donc conditionnée à la mise en œuvre de pratiques vertueuses.</a:t>
            </a:r>
          </a:p>
          <a:p>
            <a:pPr lvl="1"/>
            <a:endParaRPr lang="fr-FR" dirty="0"/>
          </a:p>
          <a:p>
            <a:pPr marL="720725" lvl="2" indent="0">
              <a:buNone/>
            </a:pPr>
            <a:endParaRPr lang="fr-FR" dirty="0"/>
          </a:p>
        </p:txBody>
      </p:sp>
      <p:sp>
        <p:nvSpPr>
          <p:cNvPr id="4" name="Espace réservé du pied de page 3">
            <a:extLst>
              <a:ext uri="{FF2B5EF4-FFF2-40B4-BE49-F238E27FC236}">
                <a16:creationId xmlns:a16="http://schemas.microsoft.com/office/drawing/2014/main" id="{AFCC75C5-8A03-0245-AB20-364F69FA8B74}"/>
              </a:ext>
            </a:extLst>
          </p:cNvPr>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264990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succincte d’EPICES</a:t>
            </a:r>
          </a:p>
        </p:txBody>
      </p:sp>
      <p:sp>
        <p:nvSpPr>
          <p:cNvPr id="3" name="Espace réservé du contenu 2"/>
          <p:cNvSpPr>
            <a:spLocks noGrp="1"/>
          </p:cNvSpPr>
          <p:nvPr>
            <p:ph idx="1"/>
          </p:nvPr>
        </p:nvSpPr>
        <p:spPr/>
        <p:txBody>
          <a:bodyPr/>
          <a:lstStyle/>
          <a:p>
            <a:pPr marL="0" indent="0">
              <a:buNone/>
            </a:pPr>
            <a:endParaRPr lang="fr-FR" sz="2800" dirty="0"/>
          </a:p>
          <a:p>
            <a:r>
              <a:rPr lang="fr-FR" sz="2800" dirty="0"/>
              <a:t>EPICES – </a:t>
            </a:r>
            <a:r>
              <a:rPr lang="fr-FR" i="1" dirty="0"/>
              <a:t>Evaluer les Politiques et Innover pour les Citoyens et les Espaces </a:t>
            </a:r>
          </a:p>
          <a:p>
            <a:pPr lvl="2"/>
            <a:r>
              <a:rPr lang="fr-FR" sz="1800" i="1" dirty="0"/>
              <a:t>Un bureau d’études spécialisé en évaluation de politiques publiques dans les domaines de l’environnement, de l’agriculture et des territoires.</a:t>
            </a:r>
          </a:p>
          <a:p>
            <a:pPr marL="720725" lvl="2" indent="0">
              <a:buNone/>
            </a:pPr>
            <a:endParaRPr lang="fr-FR" sz="1800" i="1" dirty="0"/>
          </a:p>
          <a:p>
            <a:pPr lvl="2"/>
            <a:r>
              <a:rPr lang="fr-FR" sz="1800" i="1" dirty="0"/>
              <a:t>Notamment en ce qui nous concerne présentement sur :</a:t>
            </a:r>
          </a:p>
          <a:p>
            <a:pPr marL="720725" lvl="2" indent="0">
              <a:buNone/>
            </a:pPr>
            <a:endParaRPr lang="fr-FR" sz="1800" i="1" dirty="0"/>
          </a:p>
          <a:p>
            <a:pPr lvl="3"/>
            <a:r>
              <a:rPr lang="fr-FR" sz="1600" b="1" i="1" dirty="0"/>
              <a:t>Les politiques de l’eau </a:t>
            </a:r>
            <a:r>
              <a:rPr lang="fr-FR" sz="1600" i="1" dirty="0"/>
              <a:t>: préservation de la qualité de l’eau, gestion quantitative de l’eau ;</a:t>
            </a:r>
          </a:p>
          <a:p>
            <a:pPr marL="1212850" lvl="3" indent="0">
              <a:buNone/>
            </a:pPr>
            <a:endParaRPr lang="fr-FR" sz="1600" i="1" dirty="0"/>
          </a:p>
          <a:p>
            <a:pPr lvl="3"/>
            <a:r>
              <a:rPr lang="fr-FR" sz="1600" b="1" i="1" dirty="0"/>
              <a:t>Les politiques agricoles et notamment agro-environnementales </a:t>
            </a:r>
            <a:r>
              <a:rPr lang="fr-FR" sz="1600" i="1" dirty="0"/>
              <a:t>: évaluation de Programmes de Développement Ruraux sur 4 générations de programme FEADER (MAEC, aides à la conversion bio...).</a:t>
            </a:r>
          </a:p>
          <a:p>
            <a:pPr lvl="3"/>
            <a:endParaRPr lang="fr-FR" sz="1600" i="1" dirty="0"/>
          </a:p>
          <a:p>
            <a:pPr lvl="3"/>
            <a:endParaRPr lang="fr-FR" sz="1600" i="1" dirty="0"/>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325523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Etude support</a:t>
            </a:r>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pic>
        <p:nvPicPr>
          <p:cNvPr id="5" name="Image 4" descr="Capture d’écran 2021-09-23 à 10.38.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36104"/>
            <a:ext cx="5239644" cy="5877272"/>
          </a:xfrm>
          <a:prstGeom prst="rect">
            <a:avLst/>
          </a:prstGeom>
        </p:spPr>
      </p:pic>
    </p:spTree>
    <p:extLst>
      <p:ext uri="{BB962C8B-B14F-4D97-AF65-F5344CB8AC3E}">
        <p14:creationId xmlns:p14="http://schemas.microsoft.com/office/powerpoint/2010/main" val="324630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de l’étude</a:t>
            </a:r>
          </a:p>
        </p:txBody>
      </p:sp>
      <p:sp>
        <p:nvSpPr>
          <p:cNvPr id="3" name="Espace réservé du contenu 2"/>
          <p:cNvSpPr>
            <a:spLocks noGrp="1"/>
          </p:cNvSpPr>
          <p:nvPr>
            <p:ph idx="1"/>
          </p:nvPr>
        </p:nvSpPr>
        <p:spPr/>
        <p:txBody>
          <a:bodyPr/>
          <a:lstStyle/>
          <a:p>
            <a:r>
              <a:rPr lang="fr-FR" sz="2000" dirty="0"/>
              <a:t>Une étude commanditée par l’Agence de l’eau Seine Normandie partant du constat :</a:t>
            </a:r>
          </a:p>
          <a:p>
            <a:pPr lvl="1"/>
            <a:r>
              <a:rPr lang="fr-FR" sz="1800" dirty="0"/>
              <a:t>De plusieurs décennies d’actions publiques pour lutter contre les pollutions diffuses agricoles, avec des </a:t>
            </a:r>
            <a:r>
              <a:rPr lang="fr-FR" sz="1800" b="1" dirty="0">
                <a:solidFill>
                  <a:schemeClr val="accent2"/>
                </a:solidFill>
              </a:rPr>
              <a:t>résultats globalement très mitigés </a:t>
            </a:r>
            <a:r>
              <a:rPr lang="fr-FR" sz="1800" dirty="0"/>
              <a:t>à l’échelle des captages ;</a:t>
            </a:r>
          </a:p>
          <a:p>
            <a:pPr lvl="1"/>
            <a:r>
              <a:rPr lang="fr-FR" sz="1800" dirty="0"/>
              <a:t>De </a:t>
            </a:r>
            <a:r>
              <a:rPr lang="fr-FR" sz="1800" b="1" dirty="0">
                <a:solidFill>
                  <a:schemeClr val="accent2"/>
                </a:solidFill>
              </a:rPr>
              <a:t>nombreux travaux </a:t>
            </a:r>
            <a:r>
              <a:rPr lang="fr-FR" sz="1800" dirty="0"/>
              <a:t>de recherche et/ou d’évaluation ont été menés en France pour analyser les actions mises en œuvre dans les dispositifs de protection des captages.</a:t>
            </a:r>
          </a:p>
          <a:p>
            <a:pPr marL="361950" lvl="1" indent="0">
              <a:buNone/>
            </a:pPr>
            <a:endParaRPr lang="fr-FR" sz="1800" dirty="0"/>
          </a:p>
          <a:p>
            <a:pPr marL="361950" lvl="1" indent="0">
              <a:buNone/>
            </a:pPr>
            <a:endParaRPr lang="fr-FR" sz="1800" dirty="0"/>
          </a:p>
          <a:p>
            <a:r>
              <a:rPr lang="fr-FR" sz="2000" dirty="0"/>
              <a:t>Une étude avec pour objectif principal de :</a:t>
            </a:r>
          </a:p>
          <a:p>
            <a:pPr lvl="1"/>
            <a:r>
              <a:rPr lang="fr-FR" sz="1800" dirty="0"/>
              <a:t>De répondre principalement à la question de l’</a:t>
            </a:r>
            <a:r>
              <a:rPr lang="fr-FR" sz="1800" b="1" dirty="0">
                <a:solidFill>
                  <a:schemeClr val="accent2"/>
                </a:solidFill>
              </a:rPr>
              <a:t>efficacité des types d’action </a:t>
            </a:r>
            <a:r>
              <a:rPr lang="fr-FR" sz="1800" dirty="0"/>
              <a:t>en termes de réduction des pressions et d’amélioration de la qualité de l’eau.</a:t>
            </a:r>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207425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de l’étude</a:t>
            </a:r>
          </a:p>
        </p:txBody>
      </p:sp>
      <p:sp>
        <p:nvSpPr>
          <p:cNvPr id="3" name="Espace réservé du contenu 2"/>
          <p:cNvSpPr>
            <a:spLocks noGrp="1"/>
          </p:cNvSpPr>
          <p:nvPr>
            <p:ph idx="1"/>
          </p:nvPr>
        </p:nvSpPr>
        <p:spPr/>
        <p:txBody>
          <a:bodyPr/>
          <a:lstStyle/>
          <a:p>
            <a:pPr marL="361950" lvl="1" indent="0">
              <a:buNone/>
            </a:pPr>
            <a:endParaRPr lang="fr-FR" sz="1800" dirty="0"/>
          </a:p>
          <a:p>
            <a:pPr marL="361950" lvl="1" indent="0">
              <a:buNone/>
            </a:pPr>
            <a:endParaRPr lang="fr-FR" sz="1800" dirty="0"/>
          </a:p>
          <a:p>
            <a:pPr marL="361950" lvl="1" indent="0">
              <a:buNone/>
            </a:pPr>
            <a:endParaRPr lang="fr-FR" sz="1800" dirty="0"/>
          </a:p>
          <a:p>
            <a:r>
              <a:rPr lang="fr-FR" sz="2000" dirty="0"/>
              <a:t>L’étude a consisté à :</a:t>
            </a:r>
          </a:p>
          <a:p>
            <a:pPr lvl="1"/>
            <a:r>
              <a:rPr lang="fr-FR" sz="1800" dirty="0"/>
              <a:t>Analyser un corpus d’une </a:t>
            </a:r>
            <a:r>
              <a:rPr lang="fr-FR" sz="1800" b="1" dirty="0">
                <a:solidFill>
                  <a:schemeClr val="accent2"/>
                </a:solidFill>
              </a:rPr>
              <a:t>50aine d’études </a:t>
            </a:r>
            <a:r>
              <a:rPr lang="fr-FR" sz="1800" dirty="0"/>
              <a:t>de recherche et d’évaluation dans un esprit de </a:t>
            </a:r>
            <a:r>
              <a:rPr lang="fr-FR" sz="1800" b="1" dirty="0">
                <a:solidFill>
                  <a:schemeClr val="accent2"/>
                </a:solidFill>
              </a:rPr>
              <a:t>« méta-évaluation »</a:t>
            </a:r>
            <a:r>
              <a:rPr lang="fr-FR" sz="1800" dirty="0"/>
              <a:t>, en croisant des travaux émanant d’organismes, de personnes et de contextes territoriaux différents.</a:t>
            </a:r>
          </a:p>
          <a:p>
            <a:pPr marL="361950" lvl="1" indent="0">
              <a:buNone/>
            </a:pPr>
            <a:endParaRPr lang="fr-FR" sz="1800" dirty="0"/>
          </a:p>
          <a:p>
            <a:pPr lvl="1"/>
            <a:r>
              <a:rPr lang="fr-FR" sz="1800" dirty="0"/>
              <a:t>Faire ressortir des éléments saillants, selon une double perspective : (1) </a:t>
            </a:r>
            <a:r>
              <a:rPr lang="fr-FR" sz="1800" b="1" dirty="0">
                <a:solidFill>
                  <a:schemeClr val="accent2"/>
                </a:solidFill>
              </a:rPr>
              <a:t>les connaissances bien établies</a:t>
            </a:r>
            <a:r>
              <a:rPr lang="fr-FR" sz="1800" dirty="0"/>
              <a:t>, les résultats qui ne sont pas contestés et considérés comme acquis ; (2) </a:t>
            </a:r>
            <a:r>
              <a:rPr lang="fr-FR" sz="1800" b="1" dirty="0">
                <a:solidFill>
                  <a:schemeClr val="accent2"/>
                </a:solidFill>
              </a:rPr>
              <a:t>les points de controverse</a:t>
            </a:r>
            <a:r>
              <a:rPr lang="fr-FR" sz="1800" dirty="0"/>
              <a:t>, les résultats qui continuent à faire débat.</a:t>
            </a:r>
          </a:p>
        </p:txBody>
      </p:sp>
      <p:sp>
        <p:nvSpPr>
          <p:cNvPr id="4" name="Espace réservé du pied de page 3"/>
          <p:cNvSpPr>
            <a:spLocks noGrp="1"/>
          </p:cNvSpPr>
          <p:nvPr>
            <p:ph type="ftr" sz="quarter" idx="3"/>
          </p:nvPr>
        </p:nvSpPr>
        <p:spPr/>
        <p:txBody>
          <a:bodyPr/>
          <a:lstStyle/>
          <a:p>
            <a:r>
              <a:rPr lang="fr-FR" altLang="fr-FR" dirty="0"/>
              <a:t>Journée d’étude -  12 octobre 2021</a:t>
            </a:r>
          </a:p>
        </p:txBody>
      </p:sp>
    </p:spTree>
    <p:extLst>
      <p:ext uri="{BB962C8B-B14F-4D97-AF65-F5344CB8AC3E}">
        <p14:creationId xmlns:p14="http://schemas.microsoft.com/office/powerpoint/2010/main" val="156245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F39F2-B606-AE40-AABC-BAC894AA7B9A}"/>
              </a:ext>
            </a:extLst>
          </p:cNvPr>
          <p:cNvSpPr>
            <a:spLocks noGrp="1"/>
          </p:cNvSpPr>
          <p:nvPr>
            <p:ph type="title"/>
          </p:nvPr>
        </p:nvSpPr>
        <p:spPr/>
        <p:txBody>
          <a:bodyPr/>
          <a:lstStyle/>
          <a:p>
            <a:r>
              <a:rPr lang="fr-FR" dirty="0"/>
              <a:t>Les types d’actions étudiés</a:t>
            </a:r>
          </a:p>
        </p:txBody>
      </p:sp>
      <p:sp>
        <p:nvSpPr>
          <p:cNvPr id="3" name="Espace réservé du contenu 2">
            <a:extLst>
              <a:ext uri="{FF2B5EF4-FFF2-40B4-BE49-F238E27FC236}">
                <a16:creationId xmlns:a16="http://schemas.microsoft.com/office/drawing/2014/main" id="{D550DD4E-755B-F042-985D-4A145F73C8B1}"/>
              </a:ext>
            </a:extLst>
          </p:cNvPr>
          <p:cNvSpPr>
            <a:spLocks noGrp="1"/>
          </p:cNvSpPr>
          <p:nvPr>
            <p:ph idx="1"/>
          </p:nvPr>
        </p:nvSpPr>
        <p:spPr/>
        <p:txBody>
          <a:bodyPr/>
          <a:lstStyle/>
          <a:p>
            <a:pPr>
              <a:spcBef>
                <a:spcPts val="1200"/>
              </a:spcBef>
              <a:spcAft>
                <a:spcPts val="1200"/>
              </a:spcAft>
            </a:pPr>
            <a:r>
              <a:rPr lang="fr-FR" sz="2300" dirty="0"/>
              <a:t>Les mesures de réduction des pesticides</a:t>
            </a:r>
          </a:p>
          <a:p>
            <a:pPr>
              <a:spcBef>
                <a:spcPts val="1200"/>
              </a:spcBef>
              <a:spcAft>
                <a:spcPts val="1200"/>
              </a:spcAft>
            </a:pPr>
            <a:r>
              <a:rPr lang="fr-FR" sz="2300" dirty="0"/>
              <a:t>Les mesures de réduction de la fertilisation</a:t>
            </a:r>
          </a:p>
          <a:p>
            <a:pPr>
              <a:spcBef>
                <a:spcPts val="1200"/>
              </a:spcBef>
              <a:spcAft>
                <a:spcPts val="1200"/>
              </a:spcAft>
            </a:pPr>
            <a:r>
              <a:rPr lang="fr-FR" sz="2300" dirty="0"/>
              <a:t>Les Cultures Intermédiaires Pièges à Nitrates (CIPAN)</a:t>
            </a:r>
          </a:p>
          <a:p>
            <a:pPr>
              <a:spcBef>
                <a:spcPts val="1200"/>
              </a:spcBef>
              <a:spcAft>
                <a:spcPts val="1200"/>
              </a:spcAft>
            </a:pPr>
            <a:r>
              <a:rPr lang="fr-FR" sz="2300" dirty="0"/>
              <a:t>Les infrastructures agroécologiques (haies, bandes végétalisées zones humides, mares,..)</a:t>
            </a:r>
          </a:p>
          <a:p>
            <a:pPr>
              <a:spcBef>
                <a:spcPts val="1200"/>
              </a:spcBef>
              <a:spcAft>
                <a:spcPts val="1200"/>
              </a:spcAft>
            </a:pPr>
            <a:r>
              <a:rPr lang="fr-FR" sz="2300" dirty="0"/>
              <a:t>L’agriculture biologique</a:t>
            </a:r>
          </a:p>
          <a:p>
            <a:pPr>
              <a:spcBef>
                <a:spcPts val="1200"/>
              </a:spcBef>
              <a:spcAft>
                <a:spcPts val="1200"/>
              </a:spcAft>
            </a:pPr>
            <a:r>
              <a:rPr lang="fr-FR" sz="2300" dirty="0"/>
              <a:t>Les prairies (extensives et intensives)</a:t>
            </a:r>
          </a:p>
          <a:p>
            <a:pPr>
              <a:spcBef>
                <a:spcPts val="1200"/>
              </a:spcBef>
              <a:spcAft>
                <a:spcPts val="1200"/>
              </a:spcAft>
            </a:pPr>
            <a:r>
              <a:rPr lang="fr-FR" sz="2300" dirty="0"/>
              <a:t>Le boisement</a:t>
            </a:r>
          </a:p>
          <a:p>
            <a:pPr>
              <a:spcBef>
                <a:spcPts val="1200"/>
              </a:spcBef>
              <a:spcAft>
                <a:spcPts val="1200"/>
              </a:spcAft>
            </a:pPr>
            <a:r>
              <a:rPr lang="fr-FR" sz="2300" dirty="0"/>
              <a:t>L’agroforesterie</a:t>
            </a:r>
          </a:p>
        </p:txBody>
      </p:sp>
      <p:sp>
        <p:nvSpPr>
          <p:cNvPr id="4" name="Espace réservé du pied de page 3">
            <a:extLst>
              <a:ext uri="{FF2B5EF4-FFF2-40B4-BE49-F238E27FC236}">
                <a16:creationId xmlns:a16="http://schemas.microsoft.com/office/drawing/2014/main" id="{FC4ED064-0750-0340-B220-477A7DCA06A1}"/>
              </a:ext>
            </a:extLst>
          </p:cNvPr>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361659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708920"/>
            <a:ext cx="7772400" cy="1362075"/>
          </a:xfrm>
        </p:spPr>
        <p:txBody>
          <a:bodyPr/>
          <a:lstStyle/>
          <a:p>
            <a:r>
              <a:rPr lang="fr-FR" sz="2800" dirty="0"/>
              <a:t>Que peut-on conclure sur l'efficacité environnementale des différentes actions ? </a:t>
            </a:r>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288121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mesures de réduction des pesticides</a:t>
            </a:r>
          </a:p>
        </p:txBody>
      </p:sp>
      <p:sp>
        <p:nvSpPr>
          <p:cNvPr id="3" name="Espace réservé du contenu 2"/>
          <p:cNvSpPr>
            <a:spLocks noGrp="1"/>
          </p:cNvSpPr>
          <p:nvPr>
            <p:ph idx="1"/>
          </p:nvPr>
        </p:nvSpPr>
        <p:spPr/>
        <p:txBody>
          <a:bodyPr/>
          <a:lstStyle/>
          <a:p>
            <a:pPr lvl="1"/>
            <a:r>
              <a:rPr lang="fr-FR" sz="2000" b="1" i="1" dirty="0"/>
              <a:t>Des </a:t>
            </a:r>
            <a:r>
              <a:rPr lang="fr-FR" sz="2000" b="1" i="1" dirty="0">
                <a:solidFill>
                  <a:schemeClr val="accent2"/>
                </a:solidFill>
              </a:rPr>
              <a:t>conclusions divergentes </a:t>
            </a:r>
            <a:r>
              <a:rPr lang="fr-FR" sz="2000" b="1" i="1" dirty="0"/>
              <a:t>sur la réduction des pressions :</a:t>
            </a:r>
          </a:p>
          <a:p>
            <a:pPr lvl="2"/>
            <a:r>
              <a:rPr lang="fr-FR" sz="1800" i="1" dirty="0"/>
              <a:t>D’un côté, des évaluations des MAE pesticides concluent à une bonne efficacité (modélisation ou bien analyse des IFT) ;</a:t>
            </a:r>
          </a:p>
          <a:p>
            <a:pPr lvl="2"/>
            <a:r>
              <a:rPr lang="fr-FR" sz="1800" i="1" dirty="0"/>
              <a:t>De l’autre, le bilan d’Ecophyto montre que, malgré les politiques mises en place, les ventes de pesticides continue d’augmenter.</a:t>
            </a:r>
          </a:p>
          <a:p>
            <a:pPr marL="720725" lvl="2" indent="0">
              <a:buNone/>
            </a:pPr>
            <a:endParaRPr lang="fr-FR" sz="1800" i="1" dirty="0"/>
          </a:p>
          <a:p>
            <a:pPr lvl="1"/>
            <a:r>
              <a:rPr lang="fr-FR" sz="2000" b="1" i="1" dirty="0"/>
              <a:t>Une controverse sur l’efficacité de ces mesures </a:t>
            </a:r>
            <a:r>
              <a:rPr lang="fr-FR" sz="2000" b="1" i="1" dirty="0">
                <a:solidFill>
                  <a:schemeClr val="accent2"/>
                </a:solidFill>
              </a:rPr>
              <a:t>sur l’ampleur des changements </a:t>
            </a:r>
            <a:r>
              <a:rPr lang="fr-FR" sz="2000" b="1" i="1" dirty="0">
                <a:solidFill>
                  <a:srgbClr val="000000"/>
                </a:solidFill>
              </a:rPr>
              <a:t>qu’elles induisent </a:t>
            </a:r>
            <a:r>
              <a:rPr lang="fr-FR" sz="2000" b="1" i="1" dirty="0"/>
              <a:t>: </a:t>
            </a:r>
            <a:r>
              <a:rPr lang="fr-FR" sz="2000" dirty="0"/>
              <a:t>sont-elles suffisantes pour changer significativement les pratiques et améliorer significativement la qualité de l’eau ?</a:t>
            </a:r>
          </a:p>
          <a:p>
            <a:pPr marL="361950" lvl="1" indent="0">
              <a:buNone/>
            </a:pPr>
            <a:endParaRPr lang="fr-FR" sz="2000" dirty="0"/>
          </a:p>
          <a:p>
            <a:pPr lvl="1"/>
            <a:r>
              <a:rPr lang="fr-FR" sz="2000" b="1" dirty="0"/>
              <a:t>Une controverse sous-jacente sur la </a:t>
            </a:r>
            <a:r>
              <a:rPr lang="fr-FR" sz="2000" b="1" dirty="0">
                <a:solidFill>
                  <a:schemeClr val="accent2"/>
                </a:solidFill>
              </a:rPr>
              <a:t>théorie du changement </a:t>
            </a:r>
            <a:r>
              <a:rPr lang="fr-FR" sz="2000" b="1" dirty="0"/>
              <a:t>: </a:t>
            </a:r>
            <a:r>
              <a:rPr lang="fr-FR" sz="2000" dirty="0"/>
              <a:t>est-il plus efficace d’accompagner des changements progressifs pour plus d’acceptabilité ou de viser des changements plus radicaux ?</a:t>
            </a:r>
          </a:p>
          <a:p>
            <a:pPr lvl="2"/>
            <a:r>
              <a:rPr lang="fr-FR" sz="1800" i="1" dirty="0"/>
              <a:t>Un résultat venant éclairer cette controverse : une réduction de 50% de l’usage des pesticides ne peut être atteinte sans une </a:t>
            </a:r>
            <a:r>
              <a:rPr lang="fr-FR" sz="1800" i="1" dirty="0" err="1"/>
              <a:t>reconception</a:t>
            </a:r>
            <a:r>
              <a:rPr lang="fr-FR" sz="1800" i="1" dirty="0"/>
              <a:t> en profondeur des systèmes de production et des filières.</a:t>
            </a:r>
          </a:p>
          <a:p>
            <a:pPr lvl="2"/>
            <a:endParaRPr lang="fr-FR" sz="1800" dirty="0"/>
          </a:p>
          <a:p>
            <a:pPr lvl="1"/>
            <a:endParaRPr lang="fr-FR" sz="2000" dirty="0"/>
          </a:p>
          <a:p>
            <a:pPr lvl="1"/>
            <a:endParaRPr lang="fr-FR" sz="2000" dirty="0"/>
          </a:p>
        </p:txBody>
      </p:sp>
      <p:sp>
        <p:nvSpPr>
          <p:cNvPr id="4" name="Espace réservé du pied de page 3"/>
          <p:cNvSpPr>
            <a:spLocks noGrp="1"/>
          </p:cNvSpPr>
          <p:nvPr>
            <p:ph type="ftr" sz="quarter" idx="3"/>
          </p:nvPr>
        </p:nvSpPr>
        <p:spPr/>
        <p:txBody>
          <a:bodyPr/>
          <a:lstStyle/>
          <a:p>
            <a:r>
              <a:rPr lang="fr-FR" altLang="fr-FR"/>
              <a:t>Journée d’étude -  12 octobre 2021</a:t>
            </a:r>
            <a:endParaRPr lang="fr-FR" altLang="fr-FR" dirty="0"/>
          </a:p>
        </p:txBody>
      </p:sp>
    </p:spTree>
    <p:extLst>
      <p:ext uri="{BB962C8B-B14F-4D97-AF65-F5344CB8AC3E}">
        <p14:creationId xmlns:p14="http://schemas.microsoft.com/office/powerpoint/2010/main" val="2325684926"/>
      </p:ext>
    </p:extLst>
  </p:cSld>
  <p:clrMapOvr>
    <a:masterClrMapping/>
  </p:clrMapOvr>
</p:sld>
</file>

<file path=ppt/theme/theme1.xml><?xml version="1.0" encoding="utf-8"?>
<a:theme xmlns:a="http://schemas.openxmlformats.org/drawingml/2006/main" name="AScA modèle ppt">
  <a:themeElements>
    <a:clrScheme name="Équit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cA modèle ppt">
      <a:majorFont>
        <a:latin typeface="Optima"/>
        <a:ea typeface=""/>
        <a:cs typeface=""/>
      </a:majorFont>
      <a:minorFont>
        <a:latin typeface="Trebuchet M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111" charset="0"/>
          </a:defRPr>
        </a:defPPr>
      </a:lstStyle>
    </a:lnDef>
  </a:objectDefaults>
  <a:extraClrSchemeLst>
    <a:extraClrScheme>
      <a:clrScheme name="AScA modèle 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cA modèle 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cA modèle 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cA modèle 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cA modèle 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cA modèle 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cA modèle 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HD:documents Jean-Bat:Charte graphique:AScA modèle ppt</Template>
  <TotalTime>21022</TotalTime>
  <Words>2569</Words>
  <Application>Microsoft Office PowerPoint</Application>
  <PresentationFormat>Affichage à l'écran (4:3)</PresentationFormat>
  <Paragraphs>221</Paragraphs>
  <Slides>23</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Monotype Sorts</vt:lpstr>
      <vt:lpstr>Optima</vt:lpstr>
      <vt:lpstr>Times</vt:lpstr>
      <vt:lpstr>Trebuchet MS</vt:lpstr>
      <vt:lpstr>Wingdings</vt:lpstr>
      <vt:lpstr>AScA modèle ppt</vt:lpstr>
      <vt:lpstr>Présentation PowerPoint</vt:lpstr>
      <vt:lpstr>Présentation</vt:lpstr>
      <vt:lpstr>Présentation succincte d’EPICES</vt:lpstr>
      <vt:lpstr>Etude support</vt:lpstr>
      <vt:lpstr>Contexte de l’étude</vt:lpstr>
      <vt:lpstr>Contexte de l’étude</vt:lpstr>
      <vt:lpstr>Les types d’actions étudiés</vt:lpstr>
      <vt:lpstr>Que peut-on conclure sur l'efficacité environnementale des différentes actions ? </vt:lpstr>
      <vt:lpstr>Les mesures de réduction des pesticides</vt:lpstr>
      <vt:lpstr>Les mesures de réduction de la fertilisation</vt:lpstr>
      <vt:lpstr>Les Cultures Intermédiaires Pièges à Nitrates (CIPAN)</vt:lpstr>
      <vt:lpstr>Les infrastructures agroécologiques (haies, bandes végétalisées zones humides, mares,..)</vt:lpstr>
      <vt:lpstr>L’agriculture biologique</vt:lpstr>
      <vt:lpstr>Les prairies (extensives et intensives)</vt:lpstr>
      <vt:lpstr>Le boisement</vt:lpstr>
      <vt:lpstr>L’agroforesterie</vt:lpstr>
      <vt:lpstr>Présentation PowerPoint</vt:lpstr>
      <vt:lpstr>Quels sont les principaux freins et facteurs de réussite à la mise en œuvre des actions ?</vt:lpstr>
      <vt:lpstr>Les facteurs de nature politique</vt:lpstr>
      <vt:lpstr>Les facteurs liés au milieu / au contexte environnemental local</vt:lpstr>
      <vt:lpstr>Les facteurs de nature sociologique</vt:lpstr>
      <vt:lpstr>Les facteurs de nature économique</vt:lpstr>
      <vt:lpstr>Conclusion</vt:lpstr>
    </vt:vector>
  </TitlesOfParts>
  <Company>AScA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Xavier</dc:creator>
  <cp:lastModifiedBy>Syndicat BASSIN VOUGE</cp:lastModifiedBy>
  <cp:revision>2840</cp:revision>
  <cp:lastPrinted>2019-11-28T14:41:27Z</cp:lastPrinted>
  <dcterms:created xsi:type="dcterms:W3CDTF">2015-04-07T15:02:51Z</dcterms:created>
  <dcterms:modified xsi:type="dcterms:W3CDTF">2021-10-06T13:40:12Z</dcterms:modified>
</cp:coreProperties>
</file>